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10058400" cx="7772400"/>
  <p:notesSz cx="6858000" cy="9144000"/>
  <p:embeddedFontLst>
    <p:embeddedFont>
      <p:font typeface="IBM Plex Sans"/>
      <p:regular r:id="rId43"/>
      <p:bold r:id="rId44"/>
      <p:italic r:id="rId45"/>
      <p:boldItalic r:id="rId46"/>
    </p:embeddedFont>
    <p:embeddedFont>
      <p:font typeface="Inter Light"/>
      <p:regular r:id="rId47"/>
      <p:bold r:id="rId48"/>
      <p:italic r:id="rId49"/>
      <p:boldItalic r:id="rId50"/>
    </p:embeddedFont>
    <p:embeddedFont>
      <p:font typeface="Inter SemiBold"/>
      <p:regular r:id="rId51"/>
      <p:bold r:id="rId52"/>
      <p:italic r:id="rId53"/>
      <p:boldItalic r:id="rId54"/>
    </p:embeddedFont>
    <p:embeddedFont>
      <p:font typeface="Inter"/>
      <p:regular r:id="rId55"/>
      <p:bold r:id="rId56"/>
      <p:italic r:id="rId57"/>
      <p:boldItalic r:id="rId58"/>
    </p:embeddedFont>
    <p:embeddedFont>
      <p:font typeface="IBM Plex Sans Medium"/>
      <p:regular r:id="rId59"/>
      <p:bold r:id="rId60"/>
      <p:italic r:id="rId61"/>
      <p:boldItalic r:id="rId62"/>
    </p:embeddedFont>
    <p:embeddedFont>
      <p:font typeface="Inter Medium"/>
      <p:regular r:id="rId63"/>
      <p:bold r:id="rId64"/>
      <p:italic r:id="rId65"/>
      <p:boldItalic r:id="rId66"/>
    </p:embeddedFont>
    <p:embeddedFont>
      <p:font typeface="IBM Plex Sans SemiBold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6FB373-9B77-4D4E-844A-DD1620DF98EC}">
  <a:tblStyle styleId="{FA6FB373-9B77-4D4E-844A-DD1620DF98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IBMPlexSans-bold.fntdata"/><Relationship Id="rId43" Type="http://schemas.openxmlformats.org/officeDocument/2006/relationships/font" Target="fonts/IBMPlexSans-regular.fntdata"/><Relationship Id="rId46" Type="http://schemas.openxmlformats.org/officeDocument/2006/relationships/font" Target="fonts/IBMPlexSans-boldItalic.fntdata"/><Relationship Id="rId45" Type="http://schemas.openxmlformats.org/officeDocument/2006/relationships/font" Target="fonts/IBMPlex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InterLight-bold.fntdata"/><Relationship Id="rId47" Type="http://schemas.openxmlformats.org/officeDocument/2006/relationships/font" Target="fonts/InterLight-regular.fntdata"/><Relationship Id="rId49" Type="http://schemas.openxmlformats.org/officeDocument/2006/relationships/font" Target="fonts/Inter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IBMPlexSansSemiBold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IBMPlexSansMedium-boldItalic.fntdata"/><Relationship Id="rId61" Type="http://schemas.openxmlformats.org/officeDocument/2006/relationships/font" Target="fonts/IBMPlexSansMedium-italic.fntdata"/><Relationship Id="rId20" Type="http://schemas.openxmlformats.org/officeDocument/2006/relationships/slide" Target="slides/slide15.xml"/><Relationship Id="rId64" Type="http://schemas.openxmlformats.org/officeDocument/2006/relationships/font" Target="fonts/InterMedium-bold.fntdata"/><Relationship Id="rId63" Type="http://schemas.openxmlformats.org/officeDocument/2006/relationships/font" Target="fonts/InterMedium-regular.fntdata"/><Relationship Id="rId22" Type="http://schemas.openxmlformats.org/officeDocument/2006/relationships/slide" Target="slides/slide17.xml"/><Relationship Id="rId66" Type="http://schemas.openxmlformats.org/officeDocument/2006/relationships/font" Target="fonts/InterMedium-boldItalic.fntdata"/><Relationship Id="rId21" Type="http://schemas.openxmlformats.org/officeDocument/2006/relationships/slide" Target="slides/slide16.xml"/><Relationship Id="rId65" Type="http://schemas.openxmlformats.org/officeDocument/2006/relationships/font" Target="fonts/InterMedium-italic.fntdata"/><Relationship Id="rId24" Type="http://schemas.openxmlformats.org/officeDocument/2006/relationships/slide" Target="slides/slide19.xml"/><Relationship Id="rId68" Type="http://schemas.openxmlformats.org/officeDocument/2006/relationships/font" Target="fonts/IBMPlexSansSemiBold-bold.fntdata"/><Relationship Id="rId23" Type="http://schemas.openxmlformats.org/officeDocument/2006/relationships/slide" Target="slides/slide18.xml"/><Relationship Id="rId67" Type="http://schemas.openxmlformats.org/officeDocument/2006/relationships/font" Target="fonts/IBMPlexSansSemiBold-regular.fntdata"/><Relationship Id="rId60" Type="http://schemas.openxmlformats.org/officeDocument/2006/relationships/font" Target="fonts/IBMPlexSansMedium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IBMPlexSansSemiBold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InterSemiBold-regular.fntdata"/><Relationship Id="rId50" Type="http://schemas.openxmlformats.org/officeDocument/2006/relationships/font" Target="fonts/InterLight-boldItalic.fntdata"/><Relationship Id="rId53" Type="http://schemas.openxmlformats.org/officeDocument/2006/relationships/font" Target="fonts/InterSemiBold-italic.fntdata"/><Relationship Id="rId52" Type="http://schemas.openxmlformats.org/officeDocument/2006/relationships/font" Target="fonts/InterSemiBold-bold.fntdata"/><Relationship Id="rId11" Type="http://schemas.openxmlformats.org/officeDocument/2006/relationships/slide" Target="slides/slide6.xml"/><Relationship Id="rId55" Type="http://schemas.openxmlformats.org/officeDocument/2006/relationships/font" Target="fonts/Inter-regular.fntdata"/><Relationship Id="rId10" Type="http://schemas.openxmlformats.org/officeDocument/2006/relationships/slide" Target="slides/slide5.xml"/><Relationship Id="rId54" Type="http://schemas.openxmlformats.org/officeDocument/2006/relationships/font" Target="fonts/InterSemiBold-boldItalic.fntdata"/><Relationship Id="rId13" Type="http://schemas.openxmlformats.org/officeDocument/2006/relationships/slide" Target="slides/slide8.xml"/><Relationship Id="rId57" Type="http://schemas.openxmlformats.org/officeDocument/2006/relationships/font" Target="fonts/Inter-italic.fntdata"/><Relationship Id="rId12" Type="http://schemas.openxmlformats.org/officeDocument/2006/relationships/slide" Target="slides/slide7.xml"/><Relationship Id="rId56" Type="http://schemas.openxmlformats.org/officeDocument/2006/relationships/font" Target="fonts/Inter-bold.fntdata"/><Relationship Id="rId15" Type="http://schemas.openxmlformats.org/officeDocument/2006/relationships/slide" Target="slides/slide10.xml"/><Relationship Id="rId59" Type="http://schemas.openxmlformats.org/officeDocument/2006/relationships/font" Target="fonts/IBMPlexSansMedium-regular.fntdata"/><Relationship Id="rId14" Type="http://schemas.openxmlformats.org/officeDocument/2006/relationships/slide" Target="slides/slide9.xml"/><Relationship Id="rId58" Type="http://schemas.openxmlformats.org/officeDocument/2006/relationships/font" Target="fonts/Inter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44052eaad_0_62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44052eaad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44052eaad_0_78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44052eaad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162a9355e1_1_93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162a9355e1_1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44052eaad_0_105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144052eaad_0_10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62a9355e1_1_107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162a9355e1_1_1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62a9355e1_1_115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162a9355e1_1_1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144052eaad_0_175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144052eaad_0_1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62a9355e1_1_122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162a9355e1_1_1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162a9355e1_1_179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162a9355e1_1_1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162a9355e1_1_176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162a9355e1_1_1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44052eaad_0_71:notes"/>
          <p:cNvSpPr/>
          <p:nvPr>
            <p:ph idx="2" type="sldImg"/>
          </p:nvPr>
        </p:nvSpPr>
        <p:spPr>
          <a:xfrm>
            <a:off x="2104462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44052eaa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162a9355e1_1_185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162a9355e1_1_1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162a9355e1_1_188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162a9355e1_1_1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162a9355e1_1_160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162a9355e1_1_1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162a9355e1_1_16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162a9355e1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162a9355e1_1_27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162a9355e1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162a9355e1_1_131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162a9355e1_1_1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162a9355e1_1_134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162a9355e1_1_1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144052eaad_0_297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144052eaad_0_2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62a9355e1_1_141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162a9355e1_1_1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144052eaad_0_323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144052eaad_0_3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44052eaad_0_910:notes"/>
          <p:cNvSpPr/>
          <p:nvPr>
            <p:ph idx="2" type="sldImg"/>
          </p:nvPr>
        </p:nvSpPr>
        <p:spPr>
          <a:xfrm>
            <a:off x="2104462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44052eaad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144052eaad_0_355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144052eaad_0_3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162a9355e1_1_35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162a9355e1_1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162a9355e1_1_40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162a9355e1_1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162a9355e1_1_45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162a9355e1_1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162a9355e1_1_54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162a9355e1_1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162a9355e1_1_57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162a9355e1_1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162a9355e1_1_60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162a9355e1_1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162a9355e1_1_67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162a9355e1_1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62a9355e1_1_126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62a9355e1_1_1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62a9355e1_1_2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62a9355e1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44052eaad_0_19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44052eaad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44052eaad_0_25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44052eaad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44052eaad_0_34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44052eaad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62a9355e1_1_74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62a9355e1_1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endesk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Light"/>
              <a:buNone/>
              <a:defRPr sz="2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4.xml"/><Relationship Id="rId12" Type="http://schemas.openxmlformats.org/officeDocument/2006/relationships/slide" Target="/ppt/slides/slide1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4.xml"/><Relationship Id="rId4" Type="http://schemas.openxmlformats.org/officeDocument/2006/relationships/slide" Target="/ppt/slides/slide5.xml"/><Relationship Id="rId9" Type="http://schemas.openxmlformats.org/officeDocument/2006/relationships/slide" Target="/ppt/slides/slide10.xml"/><Relationship Id="rId15" Type="http://schemas.openxmlformats.org/officeDocument/2006/relationships/slide" Target="/ppt/slides/slide17.xml"/><Relationship Id="rId14" Type="http://schemas.openxmlformats.org/officeDocument/2006/relationships/slide" Target="/ppt/slides/slide15.xml"/><Relationship Id="rId17" Type="http://schemas.openxmlformats.org/officeDocument/2006/relationships/slide" Target="/ppt/slides/slide20.xml"/><Relationship Id="rId16" Type="http://schemas.openxmlformats.org/officeDocument/2006/relationships/slide" Target="/ppt/slides/slide18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9.xml"/><Relationship Id="rId8" Type="http://schemas.openxmlformats.org/officeDocument/2006/relationships/slide" Target="/ppt/slides/slide10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3.xml"/><Relationship Id="rId10" Type="http://schemas.openxmlformats.org/officeDocument/2006/relationships/slide" Target="/ppt/slides/slide31.xml"/><Relationship Id="rId13" Type="http://schemas.openxmlformats.org/officeDocument/2006/relationships/slide" Target="/ppt/slides/slide35.xml"/><Relationship Id="rId12" Type="http://schemas.openxmlformats.org/officeDocument/2006/relationships/slide" Target="/ppt/slides/slide3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2.xml"/><Relationship Id="rId4" Type="http://schemas.openxmlformats.org/officeDocument/2006/relationships/slide" Target="/ppt/slides/slide23.xml"/><Relationship Id="rId9" Type="http://schemas.openxmlformats.org/officeDocument/2006/relationships/slide" Target="/ppt/slides/slide30.xml"/><Relationship Id="rId14" Type="http://schemas.openxmlformats.org/officeDocument/2006/relationships/slide" Target="/ppt/slides/slide36.xml"/><Relationship Id="rId5" Type="http://schemas.openxmlformats.org/officeDocument/2006/relationships/slide" Target="/ppt/slides/slide24.xml"/><Relationship Id="rId6" Type="http://schemas.openxmlformats.org/officeDocument/2006/relationships/slide" Target="/ppt/slides/slide25.xml"/><Relationship Id="rId7" Type="http://schemas.openxmlformats.org/officeDocument/2006/relationships/slide" Target="/ppt/slides/slide26.xml"/><Relationship Id="rId8" Type="http://schemas.openxmlformats.org/officeDocument/2006/relationships/slide" Target="/ppt/slides/slide28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-20700" y="0"/>
            <a:ext cx="7793100" cy="87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Logo_Primary_Coal_P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50" y="8725580"/>
            <a:ext cx="1030671" cy="7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71650" y="841700"/>
            <a:ext cx="6495300" cy="16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11110D"/>
                </a:solidFill>
                <a:latin typeface="Inter Light"/>
                <a:ea typeface="Inter Light"/>
                <a:cs typeface="Inter Light"/>
                <a:sym typeface="Inter Light"/>
              </a:rPr>
              <a:t>Feedback form templates </a:t>
            </a:r>
            <a:endParaRPr sz="5500">
              <a:solidFill>
                <a:srgbClr val="11110D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15450" y="2799800"/>
            <a:ext cx="5110800" cy="13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1329" rtl="0" algn="l">
              <a:lnSpc>
                <a:spcPct val="13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Use these customizable feedback forms to collect insights from customers, employees, and stakeholders</a:t>
            </a:r>
            <a:endParaRPr sz="20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203200" rtl="0" algn="l">
              <a:lnSpc>
                <a:spcPct val="13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92125" y="5428225"/>
            <a:ext cx="3902400" cy="186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260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0D"/>
              </a:buClr>
              <a:buSzPts val="1400"/>
              <a:buFont typeface="Inter"/>
              <a:buChar char="●"/>
            </a:pPr>
            <a:r>
              <a:rPr lang="en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Select the slides you want to use </a:t>
            </a:r>
            <a:endParaRPr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6059" lvl="0" marL="36576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11110D"/>
              </a:buClr>
              <a:buSzPts val="1400"/>
              <a:buChar char="●"/>
            </a:pPr>
            <a:r>
              <a:rPr lang="en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Make a copy of this file by going to </a:t>
            </a:r>
            <a:r>
              <a:rPr lang="en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File&gt;Make a copy&gt;Selected slides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-226059" lvl="0" marL="36576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11110D"/>
              </a:buClr>
              <a:buSzPts val="1400"/>
              <a:buFont typeface="Inter"/>
              <a:buChar char="●"/>
            </a:pPr>
            <a:r>
              <a:rPr lang="en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Type the information you want to add</a:t>
            </a:r>
            <a:endParaRPr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6059" lvl="0" marL="36576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11110D"/>
              </a:buClr>
              <a:buSzPts val="1400"/>
              <a:buFont typeface="Inter"/>
              <a:buChar char="●"/>
            </a:pPr>
            <a:r>
              <a:rPr lang="en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Download and/or print</a:t>
            </a:r>
            <a:endParaRPr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692275" y="4752050"/>
            <a:ext cx="3902100" cy="6762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37150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352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</a:t>
            </a:r>
            <a:r>
              <a:rPr lang="en"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How to use this template:</a:t>
            </a:r>
            <a:endParaRPr>
              <a:solidFill>
                <a:srgbClr val="20352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22"/>
          <p:cNvGraphicFramePr/>
          <p:nvPr/>
        </p:nvGraphicFramePr>
        <p:xfrm>
          <a:off x="451063" y="4107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34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If no or maybe, please explain: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81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22"/>
          <p:cNvSpPr/>
          <p:nvPr/>
        </p:nvSpPr>
        <p:spPr>
          <a:xfrm>
            <a:off x="453950" y="386250"/>
            <a:ext cx="6873300" cy="844800"/>
          </a:xfrm>
          <a:prstGeom prst="roundRect">
            <a:avLst>
              <a:gd fmla="val 1253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182875" wrap="square" tIns="91425">
            <a:noAutofit/>
          </a:bodyPr>
          <a:lstStyle/>
          <a:p>
            <a:pPr indent="0" lvl="0" marL="0" marR="5610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Net Promoter Score® feedback form</a:t>
            </a:r>
            <a:endParaRPr sz="25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8161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NET PROMOTER SCORE® FORM</a:t>
            </a:r>
            <a:endParaRPr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81610"/>
                </a:solidFill>
                <a:latin typeface="Inter Medium"/>
                <a:ea typeface="Inter Medium"/>
                <a:cs typeface="Inter Medium"/>
                <a:sym typeface="Inter Medium"/>
              </a:rPr>
              <a:t>10</a:t>
            </a:r>
            <a:endParaRPr>
              <a:solidFill>
                <a:srgbClr val="18161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aphicFrame>
        <p:nvGraphicFramePr>
          <p:cNvPr id="198" name="Google Shape;198;p22"/>
          <p:cNvGraphicFramePr/>
          <p:nvPr/>
        </p:nvGraphicFramePr>
        <p:xfrm>
          <a:off x="451063" y="14065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725775"/>
                <a:gridCol w="682850"/>
                <a:gridCol w="682850"/>
                <a:gridCol w="682850"/>
                <a:gridCol w="682850"/>
                <a:gridCol w="682850"/>
                <a:gridCol w="682850"/>
                <a:gridCol w="682850"/>
                <a:gridCol w="682850"/>
                <a:gridCol w="682850"/>
              </a:tblGrid>
              <a:tr h="408600">
                <a:tc gridSpan="10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likely are you to recommend [Product/Service Name] to a friend or family member?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2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1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rgbClr val="4F49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2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3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4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5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6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7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8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9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10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unlikely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18287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likely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9" name="Google Shape;199;p22"/>
          <p:cNvGraphicFramePr/>
          <p:nvPr/>
        </p:nvGraphicFramePr>
        <p:xfrm>
          <a:off x="451038" y="3559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4098750"/>
                <a:gridCol w="848250"/>
                <a:gridCol w="848250"/>
                <a:gridCol w="1071800"/>
              </a:tblGrid>
              <a:tr h="49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Would you buy [Product/Service Name] again?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Yes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0" marL="5486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0" marL="548625" anchor="ctr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Maybe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457200" anchor="ctr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0" name="Google Shape;200;p22"/>
          <p:cNvSpPr/>
          <p:nvPr/>
        </p:nvSpPr>
        <p:spPr>
          <a:xfrm>
            <a:off x="4792948" y="3719381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6386748" y="3719368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5627948" y="3719381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203" name="Google Shape;203;p22"/>
          <p:cNvGraphicFramePr/>
          <p:nvPr/>
        </p:nvGraphicFramePr>
        <p:xfrm>
          <a:off x="449413" y="5697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575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feedback, comments, questions, or suggestions: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12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4" name="Google Shape;204;p22"/>
          <p:cNvGraphicFramePr/>
          <p:nvPr/>
        </p:nvGraphicFramePr>
        <p:xfrm>
          <a:off x="451038" y="7464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440975"/>
                <a:gridCol w="3429325"/>
              </a:tblGrid>
              <a:tr h="291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Optional: Contact details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[First N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ame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[Email]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[Last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[Phone number]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05" name="Google Shape;205;p22"/>
          <p:cNvCxnSpPr/>
          <p:nvPr/>
        </p:nvCxnSpPr>
        <p:spPr>
          <a:xfrm flipH="1" rot="10800000">
            <a:off x="915648" y="2740075"/>
            <a:ext cx="59436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22"/>
          <p:cNvSpPr/>
          <p:nvPr/>
        </p:nvSpPr>
        <p:spPr>
          <a:xfrm>
            <a:off x="1365456" y="263791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677900" y="263791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6178344" y="263791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6865900" y="263791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5490789" y="263791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4803233" y="263791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4115678" y="263791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3428122" y="263791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2740567" y="263791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2053011" y="263791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216" name="Google Shape;216;p22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CUSTOMER SATISFACTION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11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45102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dir="5400000" dist="26802">
              <a:srgbClr val="16140C">
                <a:alpha val="14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Please take a minute to note how you agree with the following statement.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24" name="Google Shape;224;p23"/>
          <p:cNvGraphicFramePr/>
          <p:nvPr/>
        </p:nvGraphicFramePr>
        <p:xfrm>
          <a:off x="451025" y="39483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90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feedback: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49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5" name="Google Shape;225;p23"/>
          <p:cNvGraphicFramePr/>
          <p:nvPr/>
        </p:nvGraphicFramePr>
        <p:xfrm>
          <a:off x="451025" y="7220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440975"/>
                <a:gridCol w="3429325"/>
              </a:tblGrid>
              <a:tr h="5533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Optional: Contact details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[First N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ame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[Email]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[Last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[Phone number]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6" name="Google Shape;226;p23"/>
          <p:cNvGraphicFramePr/>
          <p:nvPr/>
        </p:nvGraphicFramePr>
        <p:xfrm>
          <a:off x="451025" y="21055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028500"/>
                <a:gridCol w="973625"/>
                <a:gridCol w="973625"/>
                <a:gridCol w="973625"/>
                <a:gridCol w="973625"/>
                <a:gridCol w="973625"/>
                <a:gridCol w="973625"/>
              </a:tblGrid>
              <a:tr h="77025">
                <a:tc gridSpan="7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[Company Name] made it easy for me to solve my problem: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Strongly disagree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Disagree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Somewhat disagree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Unsure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Somewhat agree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Agree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Strongly agree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27" name="Google Shape;227;p23"/>
          <p:cNvCxnSpPr/>
          <p:nvPr/>
        </p:nvCxnSpPr>
        <p:spPr>
          <a:xfrm flipH="1" rot="10800000">
            <a:off x="915648" y="2920325"/>
            <a:ext cx="59436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23"/>
          <p:cNvSpPr/>
          <p:nvPr/>
        </p:nvSpPr>
        <p:spPr>
          <a:xfrm>
            <a:off x="847077" y="28181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1828552" y="28181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2810027" y="28181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3791502" y="28181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4772977" y="28181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5754452" y="28181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6735927" y="28181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18287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Customer Effort Score feedback form</a:t>
            </a:r>
            <a:endParaRPr sz="2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6" name="Google Shape;236;p23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8161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PEER FEEDBACK FORM</a:t>
            </a:r>
            <a:endParaRPr/>
          </a:p>
        </p:txBody>
      </p:sp>
      <p:sp>
        <p:nvSpPr>
          <p:cNvPr id="242" name="Google Shape;242;p24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81610"/>
                </a:solidFill>
                <a:latin typeface="Inter Medium"/>
                <a:ea typeface="Inter Medium"/>
                <a:cs typeface="Inter Medium"/>
                <a:sym typeface="Inter Medium"/>
              </a:rPr>
              <a:t>12</a:t>
            </a:r>
            <a:endParaRPr>
              <a:solidFill>
                <a:srgbClr val="18161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dir="5400000" dist="26802">
              <a:srgbClr val="16140C">
                <a:alpha val="14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Please evaluate [Employee Name]’s workplace behavior and performance.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44" name="Google Shape;244;p24"/>
          <p:cNvGraphicFramePr/>
          <p:nvPr/>
        </p:nvGraphicFramePr>
        <p:xfrm>
          <a:off x="451038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00"/>
                <a:gridCol w="2680825"/>
                <a:gridCol w="1690325"/>
                <a:gridCol w="1128350"/>
              </a:tblGrid>
              <a:tr h="24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Evaluator: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Date: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[Date]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Peer: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Review period: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[Period]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45" name="Google Shape;245;p24"/>
          <p:cNvGraphicFramePr/>
          <p:nvPr/>
        </p:nvGraphicFramePr>
        <p:xfrm>
          <a:off x="451013" y="317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25"/>
                <a:gridCol w="1099875"/>
                <a:gridCol w="1099875"/>
                <a:gridCol w="1099875"/>
                <a:gridCol w="1099875"/>
                <a:gridCol w="1099875"/>
              </a:tblGrid>
              <a:tr h="10000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evaluate your peer below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1037100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poor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18287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Unsatisfactory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182875" marR="0" marL="0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Average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182875" marR="91425" marL="91425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Satisfactory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182875" marR="91425" marL="91425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Excellent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182875" marR="91425" marL="91425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Takes responsibility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Learns and 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uses new skills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Is innovative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Meets deadlines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Communicates effectively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Works well 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in a team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6" name="Google Shape;2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938" y="379448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8991" y="379448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8044" y="379448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7098" y="379448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06151" y="3794487"/>
            <a:ext cx="692308" cy="692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18287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Peer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2" name="Google Shape;252;p24" title="Logo_Secondary_ZSymbol_Coal_PNG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PEER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13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aphicFrame>
        <p:nvGraphicFramePr>
          <p:cNvPr id="259" name="Google Shape;259;p25"/>
          <p:cNvGraphicFramePr/>
          <p:nvPr/>
        </p:nvGraphicFramePr>
        <p:xfrm>
          <a:off x="451750" y="708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feedback: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51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0" name="Google Shape;260;p25"/>
          <p:cNvGraphicFramePr/>
          <p:nvPr/>
        </p:nvGraphicFramePr>
        <p:xfrm>
          <a:off x="451075" y="49606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725775"/>
                <a:gridCol w="682875"/>
                <a:gridCol w="682875"/>
                <a:gridCol w="682875"/>
                <a:gridCol w="682875"/>
                <a:gridCol w="682875"/>
                <a:gridCol w="682875"/>
                <a:gridCol w="682875"/>
                <a:gridCol w="682875"/>
                <a:gridCol w="682875"/>
              </a:tblGrid>
              <a:tr h="408600">
                <a:tc gridSpan="10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rate the overall quality of your peer’s work: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2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1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2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3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4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5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6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7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8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9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10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</a:t>
                      </a:r>
                      <a:endParaRPr sz="10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poor</a:t>
                      </a:r>
                      <a:endParaRPr sz="10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0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Average</a:t>
                      </a:r>
                      <a:endParaRPr sz="10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182875" marR="0" marL="0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Excellent</a:t>
                      </a:r>
                      <a:endParaRPr sz="10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182875" marR="0" marL="0" anchor="b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61" name="Google Shape;261;p25"/>
          <p:cNvCxnSpPr/>
          <p:nvPr/>
        </p:nvCxnSpPr>
        <p:spPr>
          <a:xfrm flipH="1" rot="10800000">
            <a:off x="949375" y="6294125"/>
            <a:ext cx="59436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25"/>
          <p:cNvSpPr/>
          <p:nvPr/>
        </p:nvSpPr>
        <p:spPr>
          <a:xfrm>
            <a:off x="1399182" y="619196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711627" y="619196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6212071" y="619196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6899627" y="619196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5524516" y="619196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4836960" y="619196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4149405" y="619196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3461849" y="619196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2774294" y="619196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2086738" y="6191963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272" name="Google Shape;272;p25"/>
          <p:cNvGraphicFramePr/>
          <p:nvPr/>
        </p:nvGraphicFramePr>
        <p:xfrm>
          <a:off x="451038" y="40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540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are your peer’s strengths?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656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Where can your peer improve?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656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73" name="Google Shape;273;p25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ONBOARDING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14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We value your opinion about your onboarding experience.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81" name="Google Shape;281;p26"/>
          <p:cNvGraphicFramePr/>
          <p:nvPr/>
        </p:nvGraphicFramePr>
        <p:xfrm>
          <a:off x="451013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2303650"/>
                <a:gridCol w="913325"/>
                <a:gridCol w="913325"/>
                <a:gridCol w="913325"/>
                <a:gridCol w="913325"/>
                <a:gridCol w="913325"/>
              </a:tblGrid>
              <a:tr h="361325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indicate your level of agreement with the following statements: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579550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Highly disagree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Disagree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Neutral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Agree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Highly agree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 am satisfied with the program length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The content was thorough 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and helpful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 received enough company-specific information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 spent plenty of time with my manager during onboarding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 received engagement and social opportunities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 feel equipped to [do my job/work together]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 received enough coaching during my onboarding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2" name="Google Shape;282;p26"/>
          <p:cNvGraphicFramePr/>
          <p:nvPr/>
        </p:nvGraphicFramePr>
        <p:xfrm>
          <a:off x="451000" y="7913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664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include additional thoughts, suggestions, and comments below: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9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3" name="Google Shape;283;p26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Onboarding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84" name="Google Shape;284;p26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8161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OFFBOARDING FEEDBACK FORM</a:t>
            </a:r>
            <a:endParaRPr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90" name="Google Shape;290;p27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81610"/>
                </a:solidFill>
                <a:latin typeface="Inter Medium"/>
                <a:ea typeface="Inter Medium"/>
                <a:cs typeface="Inter Medium"/>
                <a:sym typeface="Inter Medium"/>
              </a:rPr>
              <a:t>15</a:t>
            </a:r>
            <a:endParaRPr>
              <a:solidFill>
                <a:srgbClr val="18161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Please take a few moments to complete this form before your departure on [date].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92" name="Google Shape;292;p27"/>
          <p:cNvGraphicFramePr/>
          <p:nvPr/>
        </p:nvGraphicFramePr>
        <p:xfrm>
          <a:off x="451013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25"/>
                <a:gridCol w="2331350"/>
                <a:gridCol w="1286425"/>
                <a:gridCol w="1881725"/>
              </a:tblGrid>
              <a:tr h="5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Name: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Departure date: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date]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Start date: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date]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Total length of service: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timeframe]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3" name="Google Shape;293;p27"/>
          <p:cNvGraphicFramePr/>
          <p:nvPr/>
        </p:nvGraphicFramePr>
        <p:xfrm>
          <a:off x="451750" y="3172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626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Reason for departure: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317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4" name="Google Shape;294;p27"/>
          <p:cNvGraphicFramePr/>
          <p:nvPr/>
        </p:nvGraphicFramePr>
        <p:xfrm>
          <a:off x="455550" y="529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2072200"/>
                <a:gridCol w="959575"/>
                <a:gridCol w="959575"/>
                <a:gridCol w="959575"/>
                <a:gridCol w="959575"/>
                <a:gridCol w="959575"/>
              </a:tblGrid>
              <a:tr h="269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Job satisfaction:</a:t>
                      </a:r>
                      <a:endParaRPr sz="1200">
                        <a:solidFill>
                          <a:srgbClr val="181610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0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Highly unsatisfied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Unsatisfied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Neutral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Responsibilities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Growth opportunities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Work environment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Leadership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Pay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Benefits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5" name="Google Shape;295;p27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Offboarding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96" name="Google Shape;296;p27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OFFBOARDING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16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aphicFrame>
        <p:nvGraphicFramePr>
          <p:cNvPr id="303" name="Google Shape;303;p28"/>
          <p:cNvGraphicFramePr/>
          <p:nvPr/>
        </p:nvGraphicFramePr>
        <p:xfrm>
          <a:off x="451038" y="38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did you enjoy most about your job?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did you enjoy least about your job?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makes [Company Name] a good place to work?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recommendations do you have for making [Company Name] a better place to work?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274300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4" name="Google Shape;304;p28"/>
          <p:cNvGraphicFramePr/>
          <p:nvPr/>
        </p:nvGraphicFramePr>
        <p:xfrm>
          <a:off x="450950" y="56646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435125"/>
                <a:gridCol w="3435125"/>
              </a:tblGrid>
              <a:tr h="29040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types of career opportunities are important to you that [Company Name] can work to improve? Please select all that apply: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Promotional opportunities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Lateral growth opportunities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Position rotations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Responsibility changes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Special projects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Other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5" name="Google Shape;305;p28"/>
          <p:cNvSpPr/>
          <p:nvPr/>
        </p:nvSpPr>
        <p:spPr>
          <a:xfrm>
            <a:off x="742088" y="669378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06" name="Google Shape;306;p28"/>
          <p:cNvSpPr/>
          <p:nvPr/>
        </p:nvSpPr>
        <p:spPr>
          <a:xfrm>
            <a:off x="742088" y="7008771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07" name="Google Shape;307;p28"/>
          <p:cNvSpPr/>
          <p:nvPr/>
        </p:nvSpPr>
        <p:spPr>
          <a:xfrm>
            <a:off x="4175113" y="669378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08" name="Google Shape;308;p28"/>
          <p:cNvSpPr/>
          <p:nvPr/>
        </p:nvSpPr>
        <p:spPr>
          <a:xfrm>
            <a:off x="4175113" y="7008771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09" name="Google Shape;309;p28"/>
          <p:cNvSpPr/>
          <p:nvPr/>
        </p:nvSpPr>
        <p:spPr>
          <a:xfrm>
            <a:off x="742088" y="7323759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4175113" y="7323759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311" name="Google Shape;311;p28"/>
          <p:cNvGraphicFramePr/>
          <p:nvPr/>
        </p:nvGraphicFramePr>
        <p:xfrm>
          <a:off x="451038" y="7779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32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If ‘other,’ please explain: (</a:t>
                      </a:r>
                      <a:r>
                        <a:rPr i="1"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also include any additional feedback here)</a:t>
                      </a:r>
                      <a:endParaRPr i="1"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6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2" name="Google Shape;312;p28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EMPLOYEE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18" name="Google Shape;318;p29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17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319" name="Google Shape;319;p29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Please take a few moments to fill out this form.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320" name="Google Shape;320;p29"/>
          <p:cNvGraphicFramePr/>
          <p:nvPr/>
        </p:nvGraphicFramePr>
        <p:xfrm>
          <a:off x="451013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25"/>
                <a:gridCol w="2331350"/>
                <a:gridCol w="1286425"/>
                <a:gridCol w="1881725"/>
              </a:tblGrid>
              <a:tr h="5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Full n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ame: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Department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737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department]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Position: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role]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Supervisor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737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1" name="Google Shape;321;p29"/>
          <p:cNvGraphicFramePr/>
          <p:nvPr/>
        </p:nvGraphicFramePr>
        <p:xfrm>
          <a:off x="451038" y="3153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4259925"/>
                <a:gridCol w="1303575"/>
                <a:gridCol w="1303575"/>
              </a:tblGrid>
              <a:tr h="50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Are you aware of your role and responsibilities?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             Yes</a:t>
                      </a:r>
                      <a:endParaRPr sz="12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             No</a:t>
                      </a:r>
                      <a:endParaRPr sz="12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2" name="Google Shape;322;p29"/>
          <p:cNvSpPr/>
          <p:nvPr/>
        </p:nvSpPr>
        <p:spPr>
          <a:xfrm>
            <a:off x="5027439" y="3292343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6305364" y="3292343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324" name="Google Shape;324;p29"/>
          <p:cNvGraphicFramePr/>
          <p:nvPr/>
        </p:nvGraphicFramePr>
        <p:xfrm>
          <a:off x="451038" y="383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343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Do you have any issues in your current position? 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If so, please explain and add any improvement 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recommendations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Are there any expectations, environments, or policies you disagree with? 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identify them below with an explanation and improvement suggestions: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47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do you prefer to receive recognition?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75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feedback: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5" name="Google Shape;325;p29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Employee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26" name="Google Shape;326;p29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963" y="309818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4148" y="309818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5332" y="309818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26516" y="309818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57701" y="3098187"/>
            <a:ext cx="692308" cy="69233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0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56104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Employee satisfaction feedback form</a:t>
            </a:r>
            <a:endParaRPr sz="2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7" name="Google Shape;337;p30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EMPLOYEE SATISFACTION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38" name="Google Shape;338;p30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Please share your feedback with our team.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339" name="Google Shape;339;p30"/>
          <p:cNvGraphicFramePr/>
          <p:nvPr/>
        </p:nvGraphicFramePr>
        <p:xfrm>
          <a:off x="451013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25"/>
                <a:gridCol w="2331350"/>
                <a:gridCol w="1286425"/>
                <a:gridCol w="1881725"/>
              </a:tblGrid>
              <a:tr h="42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Full name: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Department: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737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department]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Position: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role]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Supervisor: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0" name="Google Shape;340;p30"/>
          <p:cNvGraphicFramePr/>
          <p:nvPr/>
        </p:nvGraphicFramePr>
        <p:xfrm>
          <a:off x="451013" y="317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729550"/>
                <a:gridCol w="1028100"/>
                <a:gridCol w="1028100"/>
                <a:gridCol w="1028100"/>
                <a:gridCol w="1028100"/>
                <a:gridCol w="1028100"/>
              </a:tblGrid>
              <a:tr h="10000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181610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45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Job satisfaction: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Highly unsatisfied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Unsatisfied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Neutral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Salary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Benefits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Leadership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Task delegation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Motivation and recognition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Working conditions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Access to resources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1" name="Google Shape;341;p30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18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342" name="Google Shape;342;p30" title="Logo_Secondary_ZSymbol_Coal_PNG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963" y="310062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4148" y="310062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5332" y="310062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26516" y="310062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57701" y="310062"/>
            <a:ext cx="692308" cy="69233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1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EMPLOYEE SATISFACTION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353" name="Google Shape;353;p31"/>
          <p:cNvGraphicFramePr/>
          <p:nvPr/>
        </p:nvGraphicFramePr>
        <p:xfrm>
          <a:off x="451013" y="38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729550"/>
                <a:gridCol w="1028100"/>
                <a:gridCol w="1028100"/>
                <a:gridCol w="1028100"/>
                <a:gridCol w="1028100"/>
                <a:gridCol w="1028100"/>
              </a:tblGrid>
              <a:tr h="10000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181610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45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Company purpose: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Highly unsatisfied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Unsatisfied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Neutral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Company values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Company beliefs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Company mission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Senior leadership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4" name="Google Shape;354;p31"/>
          <p:cNvGraphicFramePr/>
          <p:nvPr/>
        </p:nvGraphicFramePr>
        <p:xfrm>
          <a:off x="451113" y="45087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50"/>
                <a:gridCol w="1374050"/>
                <a:gridCol w="1374050"/>
                <a:gridCol w="1374050"/>
                <a:gridCol w="1374050"/>
              </a:tblGrid>
              <a:tr h="17507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Overall satisfaction: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Highly unsatisfied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5" name="Google Shape;355;p31"/>
          <p:cNvGraphicFramePr/>
          <p:nvPr/>
        </p:nvGraphicFramePr>
        <p:xfrm>
          <a:off x="451750" y="6200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361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feedback: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200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6" name="Google Shape;356;p31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19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357" name="Google Shape;357;p31"/>
          <p:cNvCxnSpPr/>
          <p:nvPr/>
        </p:nvCxnSpPr>
        <p:spPr>
          <a:xfrm flipH="1" rot="10800000">
            <a:off x="1257300" y="5323550"/>
            <a:ext cx="5257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31"/>
          <p:cNvSpPr/>
          <p:nvPr/>
        </p:nvSpPr>
        <p:spPr>
          <a:xfrm>
            <a:off x="1020864" y="522140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59" name="Google Shape;359;p31"/>
          <p:cNvSpPr/>
          <p:nvPr/>
        </p:nvSpPr>
        <p:spPr>
          <a:xfrm>
            <a:off x="2394933" y="522140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60" name="Google Shape;360;p31"/>
          <p:cNvSpPr/>
          <p:nvPr/>
        </p:nvSpPr>
        <p:spPr>
          <a:xfrm>
            <a:off x="3769002" y="522140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5143071" y="522140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62" name="Google Shape;362;p31"/>
          <p:cNvSpPr/>
          <p:nvPr/>
        </p:nvSpPr>
        <p:spPr>
          <a:xfrm>
            <a:off x="6517139" y="522140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363" name="Google Shape;363;p31" title="Logo_Secondary_ZSymbol_Coal_PNG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48526" y="613725"/>
            <a:ext cx="62820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11110D"/>
                </a:solidFill>
                <a:latin typeface="Inter Light"/>
                <a:ea typeface="Inter Light"/>
                <a:cs typeface="Inter Light"/>
                <a:sym typeface="Inter Light"/>
              </a:rPr>
              <a:t>Table of contents</a:t>
            </a:r>
            <a:endParaRPr sz="5500">
              <a:solidFill>
                <a:srgbClr val="11110D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980177" y="2049131"/>
            <a:ext cx="4651500" cy="6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General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Anonymous feedback form 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360-degree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Customer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Customer satisfaction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Net Promoter Score®</a:t>
            </a: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Customer Effort Score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Peer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Onboarding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Offboarding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Employee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Employee satisfaction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Employee performance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74622" y="2001050"/>
            <a:ext cx="553200" cy="6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4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5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6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8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9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10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11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12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14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15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17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18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20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EMPLOYEE PERFORMANCE FEEDBACK FORM</a:t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Evaluate the performance of [Employee Name].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370" name="Google Shape;370;p32"/>
          <p:cNvGraphicFramePr/>
          <p:nvPr/>
        </p:nvGraphicFramePr>
        <p:xfrm>
          <a:off x="451013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25"/>
                <a:gridCol w="2116575"/>
                <a:gridCol w="1501200"/>
                <a:gridCol w="1881725"/>
              </a:tblGrid>
              <a:tr h="5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Full name: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Department: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department]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Position: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role]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Supervisor: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Date: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date]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Review period: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period]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Current salary: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salary]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Recommended salary: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salary]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1" name="Google Shape;371;p32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20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aphicFrame>
        <p:nvGraphicFramePr>
          <p:cNvPr id="372" name="Google Shape;372;p32"/>
          <p:cNvGraphicFramePr/>
          <p:nvPr/>
        </p:nvGraphicFramePr>
        <p:xfrm>
          <a:off x="451063" y="441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Growth plan: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748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Recommended responsibilities: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748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3" name="Google Shape;373;p32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Employee performance feedback form</a:t>
            </a:r>
            <a:endParaRPr sz="2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74" name="Google Shape;374;p32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413" y="32173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7310" y="32173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5207" y="32173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3104" y="321737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11001" y="321737"/>
            <a:ext cx="692308" cy="69233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3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EMPLOYEE PERFORMANCE FEEDBACK FORM</a:t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385" name="Google Shape;385;p33"/>
          <p:cNvGraphicFramePr/>
          <p:nvPr/>
        </p:nvGraphicFramePr>
        <p:xfrm>
          <a:off x="451750" y="715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53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feedback: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49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86" name="Google Shape;386;p33"/>
          <p:cNvGraphicFramePr/>
          <p:nvPr/>
        </p:nvGraphicFramePr>
        <p:xfrm>
          <a:off x="451013" y="38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608175"/>
                <a:gridCol w="1052375"/>
                <a:gridCol w="1052375"/>
                <a:gridCol w="1052375"/>
                <a:gridCol w="1052375"/>
                <a:gridCol w="1052375"/>
              </a:tblGrid>
              <a:tr h="10000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181610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45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Skill evaluation:</a:t>
                      </a:r>
                      <a:endParaRPr sz="1100">
                        <a:solidFill>
                          <a:srgbClr val="181610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poor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Unsatisfactory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0" marL="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Average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Satisfactory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Excellent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Communication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Empathy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Leadership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Collaboration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Patience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Product and service knowledge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Time management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[Additional applicable skills]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7" name="Google Shape;387;p33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21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388" name="Google Shape;388;p33" title="Logo_Secondary_ZSymbol_Coal_PNG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TRAINING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94" name="Google Shape;394;p34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Please provide your feedback about [Training session] here.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395" name="Google Shape;395;p34"/>
          <p:cNvGraphicFramePr/>
          <p:nvPr/>
        </p:nvGraphicFramePr>
        <p:xfrm>
          <a:off x="451013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25"/>
                <a:gridCol w="2331350"/>
                <a:gridCol w="1286425"/>
                <a:gridCol w="1881725"/>
              </a:tblGrid>
              <a:tr h="38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Full Name: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Date: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[Date]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6" name="Google Shape;396;p34"/>
          <p:cNvGraphicFramePr/>
          <p:nvPr/>
        </p:nvGraphicFramePr>
        <p:xfrm>
          <a:off x="451025" y="26054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50"/>
                <a:gridCol w="1374050"/>
                <a:gridCol w="1374050"/>
                <a:gridCol w="1374050"/>
                <a:gridCol w="1374050"/>
              </a:tblGrid>
              <a:tr h="17507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rate your satisfaction with the training content: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Highly unsatisfied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7" name="Google Shape;397;p34"/>
          <p:cNvGraphicFramePr/>
          <p:nvPr/>
        </p:nvGraphicFramePr>
        <p:xfrm>
          <a:off x="451113" y="76572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50"/>
                <a:gridCol w="1374050"/>
                <a:gridCol w="1374050"/>
                <a:gridCol w="1374050"/>
                <a:gridCol w="1374050"/>
              </a:tblGrid>
              <a:tr h="17507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rate your trainer/overall training: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unhelpful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nhelpful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elpful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helpful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8" name="Google Shape;398;p34"/>
          <p:cNvGraphicFramePr/>
          <p:nvPr/>
        </p:nvGraphicFramePr>
        <p:xfrm>
          <a:off x="451088" y="423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482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part of the training was most helpful?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list 2-3 key learnings and how you intend to apply them to your future work: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152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was (or still is) confusing?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79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9" name="Google Shape;399;p34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22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400" name="Google Shape;400;p34"/>
          <p:cNvCxnSpPr/>
          <p:nvPr/>
        </p:nvCxnSpPr>
        <p:spPr>
          <a:xfrm flipH="1" rot="10800000">
            <a:off x="1257225" y="3420200"/>
            <a:ext cx="5257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1" name="Google Shape;401;p34"/>
          <p:cNvSpPr/>
          <p:nvPr/>
        </p:nvSpPr>
        <p:spPr>
          <a:xfrm>
            <a:off x="1020789" y="331805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2" name="Google Shape;402;p34"/>
          <p:cNvSpPr/>
          <p:nvPr/>
        </p:nvSpPr>
        <p:spPr>
          <a:xfrm>
            <a:off x="2394858" y="331805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3" name="Google Shape;403;p34"/>
          <p:cNvSpPr/>
          <p:nvPr/>
        </p:nvSpPr>
        <p:spPr>
          <a:xfrm>
            <a:off x="3768927" y="331805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4" name="Google Shape;404;p34"/>
          <p:cNvSpPr/>
          <p:nvPr/>
        </p:nvSpPr>
        <p:spPr>
          <a:xfrm>
            <a:off x="5142996" y="331805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5" name="Google Shape;405;p34"/>
          <p:cNvSpPr/>
          <p:nvPr/>
        </p:nvSpPr>
        <p:spPr>
          <a:xfrm>
            <a:off x="6517064" y="331805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406" name="Google Shape;406;p34"/>
          <p:cNvCxnSpPr/>
          <p:nvPr/>
        </p:nvCxnSpPr>
        <p:spPr>
          <a:xfrm flipH="1" rot="10800000">
            <a:off x="1260250" y="8472025"/>
            <a:ext cx="5257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7" name="Google Shape;407;p34"/>
          <p:cNvSpPr/>
          <p:nvPr/>
        </p:nvSpPr>
        <p:spPr>
          <a:xfrm>
            <a:off x="1023814" y="83698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8" name="Google Shape;408;p34"/>
          <p:cNvSpPr/>
          <p:nvPr/>
        </p:nvSpPr>
        <p:spPr>
          <a:xfrm>
            <a:off x="2397883" y="83698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9" name="Google Shape;409;p34"/>
          <p:cNvSpPr/>
          <p:nvPr/>
        </p:nvSpPr>
        <p:spPr>
          <a:xfrm>
            <a:off x="3771952" y="83698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10" name="Google Shape;410;p34"/>
          <p:cNvSpPr/>
          <p:nvPr/>
        </p:nvSpPr>
        <p:spPr>
          <a:xfrm>
            <a:off x="5146021" y="83698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11" name="Google Shape;411;p34"/>
          <p:cNvSpPr/>
          <p:nvPr/>
        </p:nvSpPr>
        <p:spPr>
          <a:xfrm>
            <a:off x="6520089" y="83698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12" name="Google Shape;412;p34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Training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13" name="Google Shape;413;p34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CUSTOMER SERVICE</a:t>
            </a: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19" name="Google Shape;419;p35"/>
          <p:cNvSpPr/>
          <p:nvPr/>
        </p:nvSpPr>
        <p:spPr>
          <a:xfrm>
            <a:off x="451075" y="1231050"/>
            <a:ext cx="6870300" cy="649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274300" spcFirstLastPara="1" rIns="0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Please fill out this feedback form about your recent customer service experience.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420" name="Google Shape;420;p35"/>
          <p:cNvGraphicFramePr/>
          <p:nvPr/>
        </p:nvGraphicFramePr>
        <p:xfrm>
          <a:off x="451063" y="59852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2290100"/>
                <a:gridCol w="2290100"/>
                <a:gridCol w="2290100"/>
              </a:tblGrid>
              <a:tr h="2904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long did it take for the service team to respond?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 to 10 minutes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 to 30 minutes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30 minutes to 1 hour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 hour to 3 hours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 to 6 hours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More than 6 hours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1" name="Google Shape;421;p35"/>
          <p:cNvSpPr/>
          <p:nvPr/>
        </p:nvSpPr>
        <p:spPr>
          <a:xfrm>
            <a:off x="742200" y="67831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22" name="Google Shape;422;p35"/>
          <p:cNvSpPr/>
          <p:nvPr/>
        </p:nvSpPr>
        <p:spPr>
          <a:xfrm>
            <a:off x="742200" y="7100647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23" name="Google Shape;423;p35"/>
          <p:cNvSpPr/>
          <p:nvPr/>
        </p:nvSpPr>
        <p:spPr>
          <a:xfrm>
            <a:off x="3046100" y="67831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24" name="Google Shape;424;p35"/>
          <p:cNvSpPr/>
          <p:nvPr/>
        </p:nvSpPr>
        <p:spPr>
          <a:xfrm>
            <a:off x="3046100" y="7100647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25" name="Google Shape;425;p35"/>
          <p:cNvSpPr/>
          <p:nvPr/>
        </p:nvSpPr>
        <p:spPr>
          <a:xfrm>
            <a:off x="5350000" y="67831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26" name="Google Shape;426;p35"/>
          <p:cNvSpPr/>
          <p:nvPr/>
        </p:nvSpPr>
        <p:spPr>
          <a:xfrm>
            <a:off x="5350000" y="7100647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427" name="Google Shape;427;p35"/>
          <p:cNvGraphicFramePr/>
          <p:nvPr/>
        </p:nvGraphicFramePr>
        <p:xfrm>
          <a:off x="451063" y="776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25"/>
              </a:tblGrid>
              <a:tr h="511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feedback: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68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28" name="Google Shape;428;p35"/>
          <p:cNvGraphicFramePr/>
          <p:nvPr/>
        </p:nvGraphicFramePr>
        <p:xfrm>
          <a:off x="451013" y="207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145050"/>
                <a:gridCol w="1145050"/>
                <a:gridCol w="1145050"/>
                <a:gridCol w="1145050"/>
                <a:gridCol w="1145050"/>
                <a:gridCol w="1145050"/>
              </a:tblGrid>
              <a:tr h="487700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satisfied are you with the service you received from </a:t>
                      </a:r>
                      <a:br>
                        <a:rPr lang="en" sz="1200">
                          <a:solidFill>
                            <a:srgbClr val="18161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</a:br>
                      <a:r>
                        <a:rPr lang="en" sz="1200">
                          <a:solidFill>
                            <a:srgbClr val="18161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[Company Name/Agent Name]?</a:t>
                      </a:r>
                      <a:endParaRPr sz="1200">
                        <a:solidFill>
                          <a:srgbClr val="181610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579550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unsatisfied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Unsatisfied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Neutral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satisfied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Knowledge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Solution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Clarity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Friendliness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Speed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9" name="Google Shape;429;p35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23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30" name="Google Shape;430;p35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Customer service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31" name="Google Shape;431;p35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CALL CENTER</a:t>
            </a: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37" name="Google Shape;437;p36"/>
          <p:cNvSpPr/>
          <p:nvPr/>
        </p:nvSpPr>
        <p:spPr>
          <a:xfrm>
            <a:off x="451075" y="1231050"/>
            <a:ext cx="6870300" cy="649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Please use this feedback form to help us improve our call center.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438" name="Google Shape;438;p36"/>
          <p:cNvGraphicFramePr/>
          <p:nvPr/>
        </p:nvGraphicFramePr>
        <p:xfrm>
          <a:off x="451013" y="333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145050"/>
                <a:gridCol w="1145050"/>
                <a:gridCol w="1145050"/>
                <a:gridCol w="1145050"/>
                <a:gridCol w="1145050"/>
                <a:gridCol w="1145050"/>
              </a:tblGrid>
              <a:tr h="10000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rate your satisfaction with your agent’s: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37150" marB="137150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293575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unsatisfied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Unsatisfied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Neutral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satisfied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4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Knowledge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Solution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Clarity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Friendliness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Speed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Overall        call rating:</a:t>
                      </a:r>
                      <a:endParaRPr b="1" sz="11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poor</a:t>
                      </a:r>
                      <a:endParaRPr sz="12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Fine</a:t>
                      </a:r>
                      <a:endParaRPr sz="12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Excellent</a:t>
                      </a:r>
                      <a:endParaRPr sz="12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39" name="Google Shape;439;p36"/>
          <p:cNvGraphicFramePr/>
          <p:nvPr/>
        </p:nvGraphicFramePr>
        <p:xfrm>
          <a:off x="451063" y="790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25"/>
              </a:tblGrid>
              <a:tr h="33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thoughts: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0" name="Google Shape;440;p36"/>
          <p:cNvGraphicFramePr/>
          <p:nvPr/>
        </p:nvGraphicFramePr>
        <p:xfrm>
          <a:off x="451038" y="7250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4259925"/>
                <a:gridCol w="1303575"/>
                <a:gridCol w="1303575"/>
              </a:tblGrid>
              <a:tr h="50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Did the agent satisfactorily answer your questions?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  Yes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  No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1" name="Google Shape;441;p36"/>
          <p:cNvSpPr/>
          <p:nvPr/>
        </p:nvSpPr>
        <p:spPr>
          <a:xfrm>
            <a:off x="5179839" y="7389918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42" name="Google Shape;442;p36"/>
          <p:cNvSpPr/>
          <p:nvPr/>
        </p:nvSpPr>
        <p:spPr>
          <a:xfrm>
            <a:off x="6457764" y="7389918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443" name="Google Shape;443;p36"/>
          <p:cNvGraphicFramePr/>
          <p:nvPr/>
        </p:nvGraphicFramePr>
        <p:xfrm>
          <a:off x="451013" y="188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25"/>
                <a:gridCol w="2331350"/>
                <a:gridCol w="1286425"/>
                <a:gridCol w="1881725"/>
              </a:tblGrid>
              <a:tr h="42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Full Name: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Company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[Company N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ame</a:t>
                      </a: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Email: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email]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Date of call: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[Date]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Phone: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phone number]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Call duration: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time]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4" name="Google Shape;444;p36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2</a:t>
            </a: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4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445" name="Google Shape;445;p36"/>
          <p:cNvCxnSpPr/>
          <p:nvPr/>
        </p:nvCxnSpPr>
        <p:spPr>
          <a:xfrm flipH="1" rot="10800000">
            <a:off x="2177136" y="6556392"/>
            <a:ext cx="45720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6" name="Google Shape;446;p36"/>
          <p:cNvSpPr/>
          <p:nvPr/>
        </p:nvSpPr>
        <p:spPr>
          <a:xfrm>
            <a:off x="2024725" y="6451542"/>
            <a:ext cx="243600" cy="23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47" name="Google Shape;447;p36"/>
          <p:cNvSpPr/>
          <p:nvPr/>
        </p:nvSpPr>
        <p:spPr>
          <a:xfrm>
            <a:off x="3171741" y="6451542"/>
            <a:ext cx="243600" cy="23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48" name="Google Shape;448;p36"/>
          <p:cNvSpPr/>
          <p:nvPr/>
        </p:nvSpPr>
        <p:spPr>
          <a:xfrm>
            <a:off x="4318781" y="6451542"/>
            <a:ext cx="243600" cy="23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49" name="Google Shape;449;p36"/>
          <p:cNvSpPr/>
          <p:nvPr/>
        </p:nvSpPr>
        <p:spPr>
          <a:xfrm>
            <a:off x="5465822" y="6451542"/>
            <a:ext cx="243600" cy="23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50" name="Google Shape;450;p36"/>
          <p:cNvSpPr/>
          <p:nvPr/>
        </p:nvSpPr>
        <p:spPr>
          <a:xfrm>
            <a:off x="6612863" y="6451542"/>
            <a:ext cx="243600" cy="23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51" name="Google Shape;451;p36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Call center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52" name="Google Shape;452;p36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7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PRODUCT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58" name="Google Shape;458;p37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Please take a few moments to provide your feedback about [Product Name].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459" name="Google Shape;459;p37"/>
          <p:cNvGraphicFramePr/>
          <p:nvPr/>
        </p:nvGraphicFramePr>
        <p:xfrm>
          <a:off x="451013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25"/>
                <a:gridCol w="2086125"/>
                <a:gridCol w="1531650"/>
                <a:gridCol w="1881725"/>
              </a:tblGrid>
              <a:tr h="39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First Name: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Email: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email]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Last Name: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Phone number: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number]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60" name="Google Shape;460;p37"/>
          <p:cNvGraphicFramePr/>
          <p:nvPr/>
        </p:nvGraphicFramePr>
        <p:xfrm>
          <a:off x="451063" y="789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88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If no or maybe, please explain: </a:t>
                      </a:r>
                      <a:r>
                        <a:rPr i="1"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(How can we improve?)</a:t>
                      </a:r>
                      <a:endParaRPr i="1"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9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61" name="Google Shape;461;p37"/>
          <p:cNvGraphicFramePr/>
          <p:nvPr/>
        </p:nvGraphicFramePr>
        <p:xfrm>
          <a:off x="451038" y="734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4098750"/>
                <a:gridCol w="848250"/>
                <a:gridCol w="848250"/>
                <a:gridCol w="1071800"/>
              </a:tblGrid>
              <a:tr h="49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Would you recommend [Product Name]?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Yes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0" marL="5486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0" marL="5486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Maybe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457200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2" name="Google Shape;462;p37"/>
          <p:cNvSpPr/>
          <p:nvPr/>
        </p:nvSpPr>
        <p:spPr>
          <a:xfrm>
            <a:off x="4766489" y="7503243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63" name="Google Shape;463;p37"/>
          <p:cNvSpPr/>
          <p:nvPr/>
        </p:nvSpPr>
        <p:spPr>
          <a:xfrm>
            <a:off x="6360289" y="7503231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64" name="Google Shape;464;p37"/>
          <p:cNvSpPr/>
          <p:nvPr/>
        </p:nvSpPr>
        <p:spPr>
          <a:xfrm>
            <a:off x="5601489" y="7503243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465" name="Google Shape;465;p37"/>
          <p:cNvGraphicFramePr/>
          <p:nvPr/>
        </p:nvGraphicFramePr>
        <p:xfrm>
          <a:off x="451025" y="57337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50"/>
                <a:gridCol w="1374050"/>
                <a:gridCol w="1374050"/>
                <a:gridCol w="1374050"/>
                <a:gridCol w="1374050"/>
              </a:tblGrid>
              <a:tr h="17507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satisfied are you with [Product Name]’s performance?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Highly unsatisfied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66" name="Google Shape;466;p37"/>
          <p:cNvGraphicFramePr/>
          <p:nvPr/>
        </p:nvGraphicFramePr>
        <p:xfrm>
          <a:off x="451063" y="312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482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long have you been using [Product Name] and why?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7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tell us any suggestions or questions you have about our product: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7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7" name="Google Shape;467;p37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25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468" name="Google Shape;468;p37"/>
          <p:cNvCxnSpPr/>
          <p:nvPr/>
        </p:nvCxnSpPr>
        <p:spPr>
          <a:xfrm flipH="1" rot="10800000">
            <a:off x="1260213" y="6548525"/>
            <a:ext cx="5257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9" name="Google Shape;469;p37"/>
          <p:cNvSpPr/>
          <p:nvPr/>
        </p:nvSpPr>
        <p:spPr>
          <a:xfrm>
            <a:off x="1023777" y="64463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70" name="Google Shape;470;p37"/>
          <p:cNvSpPr/>
          <p:nvPr/>
        </p:nvSpPr>
        <p:spPr>
          <a:xfrm>
            <a:off x="2397846" y="64463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71" name="Google Shape;471;p37"/>
          <p:cNvSpPr/>
          <p:nvPr/>
        </p:nvSpPr>
        <p:spPr>
          <a:xfrm>
            <a:off x="3771914" y="64463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72" name="Google Shape;472;p37"/>
          <p:cNvSpPr/>
          <p:nvPr/>
        </p:nvSpPr>
        <p:spPr>
          <a:xfrm>
            <a:off x="5145983" y="64463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73" name="Google Shape;473;p37"/>
          <p:cNvSpPr/>
          <p:nvPr/>
        </p:nvSpPr>
        <p:spPr>
          <a:xfrm>
            <a:off x="6520052" y="64463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74" name="Google Shape;474;p37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Product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75" name="Google Shape;475;p37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8161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WEBSITE FEEDBACK FORM</a:t>
            </a:r>
            <a:endParaRPr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81" name="Google Shape;481;p38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81610"/>
                </a:solidFill>
                <a:latin typeface="Inter Medium"/>
                <a:ea typeface="Inter Medium"/>
                <a:cs typeface="Inter Medium"/>
                <a:sym typeface="Inter Medium"/>
              </a:rPr>
              <a:t>26</a:t>
            </a:r>
            <a:endParaRPr>
              <a:solidFill>
                <a:srgbClr val="18161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Please fill out this feedback form about [Company Name]’s website.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483" name="Google Shape;483;p38"/>
          <p:cNvGraphicFramePr/>
          <p:nvPr/>
        </p:nvGraphicFramePr>
        <p:xfrm>
          <a:off x="451063" y="46064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00"/>
                <a:gridCol w="1374000"/>
                <a:gridCol w="1374000"/>
                <a:gridCol w="1374000"/>
                <a:gridCol w="1374000"/>
              </a:tblGrid>
              <a:tr h="53032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browser do you use?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825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Mozilla Firefox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Google Chrome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Safari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Brave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Other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4" name="Google Shape;484;p38"/>
          <p:cNvSpPr/>
          <p:nvPr/>
        </p:nvSpPr>
        <p:spPr>
          <a:xfrm>
            <a:off x="1023175" y="53446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85" name="Google Shape;485;p38"/>
          <p:cNvSpPr/>
          <p:nvPr/>
        </p:nvSpPr>
        <p:spPr>
          <a:xfrm>
            <a:off x="3775663" y="53446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86" name="Google Shape;486;p38"/>
          <p:cNvSpPr/>
          <p:nvPr/>
        </p:nvSpPr>
        <p:spPr>
          <a:xfrm>
            <a:off x="6528150" y="53446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87" name="Google Shape;487;p38"/>
          <p:cNvSpPr/>
          <p:nvPr/>
        </p:nvSpPr>
        <p:spPr>
          <a:xfrm>
            <a:off x="2399419" y="53446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88" name="Google Shape;488;p38"/>
          <p:cNvSpPr/>
          <p:nvPr/>
        </p:nvSpPr>
        <p:spPr>
          <a:xfrm>
            <a:off x="5151906" y="53446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489" name="Google Shape;489;p38"/>
          <p:cNvGraphicFramePr/>
          <p:nvPr/>
        </p:nvGraphicFramePr>
        <p:xfrm>
          <a:off x="450950" y="20353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435125"/>
                <a:gridCol w="3435125"/>
              </a:tblGrid>
              <a:tr h="4933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did you hear about our website?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1219300"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Social media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Advertisement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Flyer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Search engine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Friend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Other (please explain below)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492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Other: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90" name="Google Shape;490;p38"/>
          <p:cNvSpPr/>
          <p:nvPr/>
        </p:nvSpPr>
        <p:spPr>
          <a:xfrm>
            <a:off x="742088" y="28497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91" name="Google Shape;491;p38"/>
          <p:cNvSpPr/>
          <p:nvPr/>
        </p:nvSpPr>
        <p:spPr>
          <a:xfrm>
            <a:off x="742088" y="3164721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92" name="Google Shape;492;p38"/>
          <p:cNvSpPr/>
          <p:nvPr/>
        </p:nvSpPr>
        <p:spPr>
          <a:xfrm>
            <a:off x="4175113" y="28497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93" name="Google Shape;493;p38"/>
          <p:cNvSpPr/>
          <p:nvPr/>
        </p:nvSpPr>
        <p:spPr>
          <a:xfrm>
            <a:off x="4175113" y="3164721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94" name="Google Shape;494;p38"/>
          <p:cNvSpPr/>
          <p:nvPr/>
        </p:nvSpPr>
        <p:spPr>
          <a:xfrm>
            <a:off x="742088" y="3479709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95" name="Google Shape;495;p38"/>
          <p:cNvSpPr/>
          <p:nvPr/>
        </p:nvSpPr>
        <p:spPr>
          <a:xfrm>
            <a:off x="4175113" y="3479709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496" name="Google Shape;496;p38"/>
          <p:cNvGraphicFramePr/>
          <p:nvPr/>
        </p:nvGraphicFramePr>
        <p:xfrm>
          <a:off x="451025" y="75733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50"/>
                <a:gridCol w="1374050"/>
                <a:gridCol w="1374050"/>
                <a:gridCol w="1374050"/>
                <a:gridCol w="1374050"/>
              </a:tblGrid>
              <a:tr h="17507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satisfied are you with the information on our website?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Highly unsatisfied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nsatisfied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atisfied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satisfied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97" name="Google Shape;497;p38"/>
          <p:cNvGraphicFramePr/>
          <p:nvPr/>
        </p:nvGraphicFramePr>
        <p:xfrm>
          <a:off x="451063" y="61526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2290100"/>
                <a:gridCol w="2290100"/>
                <a:gridCol w="2290100"/>
              </a:tblGrid>
              <a:tr h="2904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type of device did you use to access our website?</a:t>
                      </a:r>
                      <a:endParaRPr>
                        <a:solidFill>
                          <a:srgbClr val="181610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Desktop or laptop</a:t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Mobile phone or device</a:t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Tablet</a:t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8" name="Google Shape;498;p38"/>
          <p:cNvSpPr/>
          <p:nvPr/>
        </p:nvSpPr>
        <p:spPr>
          <a:xfrm>
            <a:off x="742200" y="69670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99" name="Google Shape;499;p38"/>
          <p:cNvSpPr/>
          <p:nvPr/>
        </p:nvSpPr>
        <p:spPr>
          <a:xfrm>
            <a:off x="2948747" y="69670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00" name="Google Shape;500;p38"/>
          <p:cNvSpPr/>
          <p:nvPr/>
        </p:nvSpPr>
        <p:spPr>
          <a:xfrm>
            <a:off x="5350000" y="69670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501" name="Google Shape;501;p38"/>
          <p:cNvCxnSpPr/>
          <p:nvPr/>
        </p:nvCxnSpPr>
        <p:spPr>
          <a:xfrm flipH="1" rot="10800000">
            <a:off x="1260200" y="8394625"/>
            <a:ext cx="5257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2" name="Google Shape;502;p38"/>
          <p:cNvSpPr/>
          <p:nvPr/>
        </p:nvSpPr>
        <p:spPr>
          <a:xfrm>
            <a:off x="1023764" y="82924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503" name="Google Shape;503;p38"/>
          <p:cNvSpPr/>
          <p:nvPr/>
        </p:nvSpPr>
        <p:spPr>
          <a:xfrm>
            <a:off x="2397833" y="82924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504" name="Google Shape;504;p38"/>
          <p:cNvSpPr/>
          <p:nvPr/>
        </p:nvSpPr>
        <p:spPr>
          <a:xfrm>
            <a:off x="3771902" y="82924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505" name="Google Shape;505;p38"/>
          <p:cNvSpPr/>
          <p:nvPr/>
        </p:nvSpPr>
        <p:spPr>
          <a:xfrm>
            <a:off x="5145971" y="82924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506" name="Google Shape;506;p38"/>
          <p:cNvSpPr/>
          <p:nvPr/>
        </p:nvSpPr>
        <p:spPr>
          <a:xfrm>
            <a:off x="6520039" y="82924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507" name="Google Shape;507;p38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Website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08" name="Google Shape;508;p38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9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WEBSITE FEEDBACK FORM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514" name="Google Shape;514;p39"/>
          <p:cNvGraphicFramePr/>
          <p:nvPr/>
        </p:nvGraphicFramePr>
        <p:xfrm>
          <a:off x="451063" y="3864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70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questions do you still have after accessing our website?</a:t>
                      </a:r>
                      <a:endParaRPr sz="15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50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5" name="Google Shape;515;p39"/>
          <p:cNvGraphicFramePr/>
          <p:nvPr/>
        </p:nvGraphicFramePr>
        <p:xfrm>
          <a:off x="451013" y="284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060775"/>
                <a:gridCol w="1161900"/>
                <a:gridCol w="1161900"/>
                <a:gridCol w="1161900"/>
                <a:gridCol w="1161900"/>
                <a:gridCol w="1161900"/>
              </a:tblGrid>
              <a:tr h="49475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rate the following assets:</a:t>
                      </a:r>
                      <a:endParaRPr sz="12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522625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Needs much improvement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Needs some improvement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Neutral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Satisfactory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satisfactory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1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Readability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Imagery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Interactive elements 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Links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Contact 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and support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6" name="Google Shape;516;p39"/>
          <p:cNvGraphicFramePr/>
          <p:nvPr/>
        </p:nvGraphicFramePr>
        <p:xfrm>
          <a:off x="451063" y="6755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70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can we improve our website?</a:t>
                      </a:r>
                      <a:endParaRPr sz="15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50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7" name="Google Shape;517;p39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27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518" name="Google Shape;518;p39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0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EVENT FEEDBACK FORM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24" name="Google Shape;524;p40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28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525" name="Google Shape;525;p40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Please share your feedback regarding [Event Name].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526" name="Google Shape;526;p40"/>
          <p:cNvGraphicFramePr/>
          <p:nvPr/>
        </p:nvGraphicFramePr>
        <p:xfrm>
          <a:off x="451063" y="59465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435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If no, what additions would help justify the cost?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4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27" name="Google Shape;527;p40"/>
          <p:cNvGraphicFramePr/>
          <p:nvPr/>
        </p:nvGraphicFramePr>
        <p:xfrm>
          <a:off x="451063" y="2056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25"/>
                <a:gridCol w="687025"/>
                <a:gridCol w="687025"/>
                <a:gridCol w="687025"/>
                <a:gridCol w="687025"/>
                <a:gridCol w="687025"/>
                <a:gridCol w="687025"/>
                <a:gridCol w="687025"/>
                <a:gridCol w="687025"/>
                <a:gridCol w="687025"/>
              </a:tblGrid>
              <a:tr h="408600">
                <a:tc gridSpan="10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Overall, how entertaining was [Event Name]?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2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1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2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3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4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5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6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7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8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9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10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8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Boring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Exciting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0" marL="0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28" name="Google Shape;528;p40"/>
          <p:cNvGraphicFramePr/>
          <p:nvPr/>
        </p:nvGraphicFramePr>
        <p:xfrm>
          <a:off x="451063" y="40906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00"/>
                <a:gridCol w="1374000"/>
                <a:gridCol w="1374000"/>
                <a:gridCol w="1374000"/>
                <a:gridCol w="1374000"/>
              </a:tblGrid>
              <a:tr h="408600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Do you feel the cost was justified?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52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1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2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3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4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5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8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Not at all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Somewhat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Absolutely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29" name="Google Shape;529;p40"/>
          <p:cNvGraphicFramePr/>
          <p:nvPr/>
        </p:nvGraphicFramePr>
        <p:xfrm>
          <a:off x="451063" y="76341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435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was your favorite part of the event? If applicable, please explain why.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4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30" name="Google Shape;530;p40"/>
          <p:cNvCxnSpPr/>
          <p:nvPr/>
        </p:nvCxnSpPr>
        <p:spPr>
          <a:xfrm flipH="1" rot="10800000">
            <a:off x="1250663" y="5424150"/>
            <a:ext cx="5257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1" name="Google Shape;531;p40"/>
          <p:cNvSpPr/>
          <p:nvPr/>
        </p:nvSpPr>
        <p:spPr>
          <a:xfrm>
            <a:off x="1014227" y="532200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32" name="Google Shape;532;p40"/>
          <p:cNvSpPr/>
          <p:nvPr/>
        </p:nvSpPr>
        <p:spPr>
          <a:xfrm>
            <a:off x="2388296" y="532200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33" name="Google Shape;533;p40"/>
          <p:cNvSpPr/>
          <p:nvPr/>
        </p:nvSpPr>
        <p:spPr>
          <a:xfrm>
            <a:off x="3762364" y="532200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34" name="Google Shape;534;p40"/>
          <p:cNvSpPr/>
          <p:nvPr/>
        </p:nvSpPr>
        <p:spPr>
          <a:xfrm>
            <a:off x="5136433" y="532200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35" name="Google Shape;535;p40"/>
          <p:cNvSpPr/>
          <p:nvPr/>
        </p:nvSpPr>
        <p:spPr>
          <a:xfrm>
            <a:off x="6510502" y="532200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536" name="Google Shape;536;p40"/>
          <p:cNvCxnSpPr/>
          <p:nvPr/>
        </p:nvCxnSpPr>
        <p:spPr>
          <a:xfrm flipH="1" rot="10800000">
            <a:off x="914400" y="3389950"/>
            <a:ext cx="59436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7" name="Google Shape;537;p40"/>
          <p:cNvSpPr/>
          <p:nvPr/>
        </p:nvSpPr>
        <p:spPr>
          <a:xfrm>
            <a:off x="1364207" y="3287788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38" name="Google Shape;538;p40"/>
          <p:cNvSpPr/>
          <p:nvPr/>
        </p:nvSpPr>
        <p:spPr>
          <a:xfrm>
            <a:off x="676652" y="3287788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39" name="Google Shape;539;p40"/>
          <p:cNvSpPr/>
          <p:nvPr/>
        </p:nvSpPr>
        <p:spPr>
          <a:xfrm>
            <a:off x="6177096" y="3287788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40" name="Google Shape;540;p40"/>
          <p:cNvSpPr/>
          <p:nvPr/>
        </p:nvSpPr>
        <p:spPr>
          <a:xfrm>
            <a:off x="6864652" y="3287788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41" name="Google Shape;541;p40"/>
          <p:cNvSpPr/>
          <p:nvPr/>
        </p:nvSpPr>
        <p:spPr>
          <a:xfrm>
            <a:off x="5489541" y="3287788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42" name="Google Shape;542;p40"/>
          <p:cNvSpPr/>
          <p:nvPr/>
        </p:nvSpPr>
        <p:spPr>
          <a:xfrm>
            <a:off x="4801985" y="3287788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43" name="Google Shape;543;p40"/>
          <p:cNvSpPr/>
          <p:nvPr/>
        </p:nvSpPr>
        <p:spPr>
          <a:xfrm>
            <a:off x="4114430" y="3287788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44" name="Google Shape;544;p40"/>
          <p:cNvSpPr/>
          <p:nvPr/>
        </p:nvSpPr>
        <p:spPr>
          <a:xfrm>
            <a:off x="3426874" y="3287788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45" name="Google Shape;545;p40"/>
          <p:cNvSpPr/>
          <p:nvPr/>
        </p:nvSpPr>
        <p:spPr>
          <a:xfrm>
            <a:off x="2739319" y="3287788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46" name="Google Shape;546;p40"/>
          <p:cNvSpPr/>
          <p:nvPr/>
        </p:nvSpPr>
        <p:spPr>
          <a:xfrm>
            <a:off x="2051763" y="3287788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47" name="Google Shape;547;p40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Event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48" name="Google Shape;548;p40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1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EVENT FEEDBACK FORM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554" name="Google Shape;554;p41"/>
          <p:cNvGraphicFramePr/>
          <p:nvPr/>
        </p:nvGraphicFramePr>
        <p:xfrm>
          <a:off x="451013" y="215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931725"/>
                <a:gridCol w="987700"/>
                <a:gridCol w="987700"/>
                <a:gridCol w="987700"/>
                <a:gridCol w="987700"/>
                <a:gridCol w="987700"/>
              </a:tblGrid>
              <a:tr h="49475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Were the presenters:</a:t>
                      </a:r>
                      <a:endParaRPr sz="12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522625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Not at all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Somewhat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Neutral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Mostly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Definitely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Interesting or engaging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Relevant to you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Inspiring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Educational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55" name="Google Shape;555;p41"/>
          <p:cNvGraphicFramePr/>
          <p:nvPr/>
        </p:nvGraphicFramePr>
        <p:xfrm>
          <a:off x="451013" y="617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821525"/>
                <a:gridCol w="1524375"/>
                <a:gridCol w="1524375"/>
              </a:tblGrid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Were you satisfied with the venue space?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   Yes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   No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6" name="Google Shape;556;p41"/>
          <p:cNvSpPr/>
          <p:nvPr/>
        </p:nvSpPr>
        <p:spPr>
          <a:xfrm>
            <a:off x="4646414" y="6335631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57" name="Google Shape;557;p41"/>
          <p:cNvSpPr/>
          <p:nvPr/>
        </p:nvSpPr>
        <p:spPr>
          <a:xfrm>
            <a:off x="6152939" y="6335631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558" name="Google Shape;558;p41"/>
          <p:cNvGraphicFramePr/>
          <p:nvPr/>
        </p:nvGraphicFramePr>
        <p:xfrm>
          <a:off x="451000" y="6899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821525"/>
                <a:gridCol w="1524375"/>
                <a:gridCol w="1524375"/>
              </a:tblGrid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Were you able to see/hear the presenters?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   Yes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   No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9" name="Google Shape;559;p41"/>
          <p:cNvSpPr/>
          <p:nvPr/>
        </p:nvSpPr>
        <p:spPr>
          <a:xfrm>
            <a:off x="4646402" y="7062268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60" name="Google Shape;560;p41"/>
          <p:cNvSpPr/>
          <p:nvPr/>
        </p:nvSpPr>
        <p:spPr>
          <a:xfrm>
            <a:off x="6152927" y="7062268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561" name="Google Shape;561;p41"/>
          <p:cNvGraphicFramePr/>
          <p:nvPr/>
        </p:nvGraphicFramePr>
        <p:xfrm>
          <a:off x="450975" y="3864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435125"/>
                <a:gridCol w="3435125"/>
              </a:tblGrid>
              <a:tr h="29040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Would you recommend a similar event to a close friend?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Yes, absolutely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Maybe, if the content changed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Maybe, if the ticket price was lower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No, never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2" name="Google Shape;562;p41"/>
          <p:cNvSpPr/>
          <p:nvPr/>
        </p:nvSpPr>
        <p:spPr>
          <a:xfrm>
            <a:off x="742113" y="120080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63" name="Google Shape;563;p41"/>
          <p:cNvSpPr/>
          <p:nvPr/>
        </p:nvSpPr>
        <p:spPr>
          <a:xfrm>
            <a:off x="742113" y="1518297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64" name="Google Shape;564;p41"/>
          <p:cNvSpPr/>
          <p:nvPr/>
        </p:nvSpPr>
        <p:spPr>
          <a:xfrm>
            <a:off x="4175138" y="120080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65" name="Google Shape;565;p41"/>
          <p:cNvSpPr/>
          <p:nvPr/>
        </p:nvSpPr>
        <p:spPr>
          <a:xfrm>
            <a:off x="4175138" y="1518297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566" name="Google Shape;566;p41"/>
          <p:cNvGraphicFramePr/>
          <p:nvPr/>
        </p:nvGraphicFramePr>
        <p:xfrm>
          <a:off x="451063" y="76341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435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Suggestions for future topics or speakers?</a:t>
                      </a:r>
                      <a:endParaRPr>
                        <a:solidFill>
                          <a:srgbClr val="181610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4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7" name="Google Shape;567;p41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29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568" name="Google Shape;568;p41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348526" y="613725"/>
            <a:ext cx="62820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11110D"/>
                </a:solidFill>
                <a:latin typeface="Inter Light"/>
                <a:ea typeface="Inter Light"/>
                <a:cs typeface="Inter Light"/>
                <a:sym typeface="Inter Light"/>
              </a:rPr>
              <a:t>Table of contents</a:t>
            </a:r>
            <a:endParaRPr sz="5500">
              <a:solidFill>
                <a:srgbClr val="11110D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993225" y="2049131"/>
            <a:ext cx="4651500" cy="6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Training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Customer service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Call center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Product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Event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Meeting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Remote work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Client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Patient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1110D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Market research feedback form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74021" y="2001050"/>
            <a:ext cx="666900" cy="7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22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23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24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25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26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28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30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31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33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34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35</a:t>
            </a:r>
            <a:endParaRPr sz="21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36</a:t>
            </a:r>
            <a:endParaRPr sz="1800"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2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MEETING</a:t>
            </a: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FEEDBACK FORM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74" name="Google Shape;574;p42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30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575" name="Google Shape;575;p42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Please share your feedback about our [topic] meeting on [date].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576" name="Google Shape;576;p42"/>
          <p:cNvGraphicFramePr/>
          <p:nvPr/>
        </p:nvGraphicFramePr>
        <p:xfrm>
          <a:off x="451013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25"/>
                <a:gridCol w="2086125"/>
                <a:gridCol w="1231975"/>
                <a:gridCol w="2181400"/>
              </a:tblGrid>
              <a:tr h="64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Name: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Email: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email]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7" name="Google Shape;577;p42"/>
          <p:cNvGraphicFramePr/>
          <p:nvPr/>
        </p:nvGraphicFramePr>
        <p:xfrm>
          <a:off x="451063" y="268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did this meeting benefit you?</a:t>
                      </a:r>
                      <a:endParaRPr sz="12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5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questions do you still have after this meeting?</a:t>
                      </a:r>
                      <a:endParaRPr sz="12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5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Do you have any suggestions for future meetings?</a:t>
                      </a:r>
                      <a:endParaRPr sz="12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5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comments:</a:t>
                      </a:r>
                      <a:endParaRPr sz="12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5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78" name="Google Shape;578;p42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Meeting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79" name="Google Shape;579;p42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3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REMOTE WORK</a:t>
            </a: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FEEDBACK FORM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85" name="Google Shape;585;p43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31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586" name="Google Shape;586;p43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Please take a few moments to fill out this feedback form.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587" name="Google Shape;587;p43"/>
          <p:cNvGraphicFramePr/>
          <p:nvPr/>
        </p:nvGraphicFramePr>
        <p:xfrm>
          <a:off x="451013" y="52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931725"/>
                <a:gridCol w="987700"/>
                <a:gridCol w="987700"/>
                <a:gridCol w="987700"/>
                <a:gridCol w="987700"/>
                <a:gridCol w="987700"/>
              </a:tblGrid>
              <a:tr h="49475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Indicate your agreement with the following statements:</a:t>
                      </a:r>
                      <a:endParaRPr sz="1200">
                        <a:solidFill>
                          <a:srgbClr val="181610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522625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Disagree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Somewhat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disagree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Neutral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Somewhat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agree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Agree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Working remotely has affected me positively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 prefer working remotely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 am more productive in a remote environment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It’s easy to connect with team members remotely</a:t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88" name="Google Shape;588;p43"/>
          <p:cNvGraphicFramePr/>
          <p:nvPr/>
        </p:nvGraphicFramePr>
        <p:xfrm>
          <a:off x="451013" y="378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821525"/>
                <a:gridCol w="1524375"/>
                <a:gridCol w="1524375"/>
              </a:tblGrid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Do you enjoy working remotely?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Yes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No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9" name="Google Shape;589;p43"/>
          <p:cNvSpPr/>
          <p:nvPr/>
        </p:nvSpPr>
        <p:spPr>
          <a:xfrm>
            <a:off x="4646414" y="3942656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590" name="Google Shape;590;p43"/>
          <p:cNvSpPr/>
          <p:nvPr/>
        </p:nvSpPr>
        <p:spPr>
          <a:xfrm>
            <a:off x="6152939" y="3942656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graphicFrame>
        <p:nvGraphicFramePr>
          <p:cNvPr id="591" name="Google Shape;591;p43"/>
          <p:cNvGraphicFramePr/>
          <p:nvPr/>
        </p:nvGraphicFramePr>
        <p:xfrm>
          <a:off x="451000" y="4506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821525"/>
                <a:gridCol w="1524375"/>
                <a:gridCol w="1524375"/>
              </a:tblGrid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Do you have a separate workroom or office?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Yes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No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2" name="Google Shape;592;p43"/>
          <p:cNvSpPr/>
          <p:nvPr/>
        </p:nvSpPr>
        <p:spPr>
          <a:xfrm>
            <a:off x="4646402" y="4669293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593" name="Google Shape;593;p43"/>
          <p:cNvSpPr/>
          <p:nvPr/>
        </p:nvSpPr>
        <p:spPr>
          <a:xfrm>
            <a:off x="6152927" y="4669293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graphicFrame>
        <p:nvGraphicFramePr>
          <p:cNvPr id="594" name="Google Shape;594;p43"/>
          <p:cNvGraphicFramePr/>
          <p:nvPr/>
        </p:nvGraphicFramePr>
        <p:xfrm>
          <a:off x="450975" y="20368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435125"/>
                <a:gridCol w="3435125"/>
              </a:tblGrid>
              <a:tr h="29040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long have you worked remotely: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Less than 1 month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 month to 6 months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 months to 1 year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More than 1 year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5" name="Google Shape;595;p43"/>
          <p:cNvSpPr/>
          <p:nvPr/>
        </p:nvSpPr>
        <p:spPr>
          <a:xfrm>
            <a:off x="742113" y="285128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6" name="Google Shape;596;p43"/>
          <p:cNvSpPr/>
          <p:nvPr/>
        </p:nvSpPr>
        <p:spPr>
          <a:xfrm>
            <a:off x="742113" y="3168772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7" name="Google Shape;597;p43"/>
          <p:cNvSpPr/>
          <p:nvPr/>
        </p:nvSpPr>
        <p:spPr>
          <a:xfrm>
            <a:off x="4175138" y="285128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8" name="Google Shape;598;p43"/>
          <p:cNvSpPr/>
          <p:nvPr/>
        </p:nvSpPr>
        <p:spPr>
          <a:xfrm>
            <a:off x="4175138" y="3168772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9" name="Google Shape;599;p43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Remote work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00" name="Google Shape;600;p43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4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REMOTE WORK FEEDBACK FORM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06" name="Google Shape;606;p44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32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aphicFrame>
        <p:nvGraphicFramePr>
          <p:cNvPr id="607" name="Google Shape;607;p44"/>
          <p:cNvGraphicFramePr/>
          <p:nvPr/>
        </p:nvGraphicFramePr>
        <p:xfrm>
          <a:off x="451063" y="3863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145050"/>
                <a:gridCol w="1145050"/>
                <a:gridCol w="1145050"/>
                <a:gridCol w="1145050"/>
                <a:gridCol w="1145050"/>
                <a:gridCol w="1145050"/>
              </a:tblGrid>
              <a:tr h="29040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On average, how many hours do you work a day?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Less than 5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0" marL="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0" marL="0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0" marL="0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0" marL="0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0" marL="0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9 or more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0" marL="0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8" name="Google Shape;608;p44"/>
          <p:cNvSpPr/>
          <p:nvPr/>
        </p:nvSpPr>
        <p:spPr>
          <a:xfrm>
            <a:off x="920150" y="120079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09" name="Google Shape;609;p44"/>
          <p:cNvSpPr/>
          <p:nvPr/>
        </p:nvSpPr>
        <p:spPr>
          <a:xfrm>
            <a:off x="3209050" y="120079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10" name="Google Shape;610;p44"/>
          <p:cNvSpPr/>
          <p:nvPr/>
        </p:nvSpPr>
        <p:spPr>
          <a:xfrm>
            <a:off x="5497950" y="120079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11" name="Google Shape;611;p44"/>
          <p:cNvSpPr/>
          <p:nvPr/>
        </p:nvSpPr>
        <p:spPr>
          <a:xfrm>
            <a:off x="2064600" y="120079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12" name="Google Shape;612;p44"/>
          <p:cNvSpPr/>
          <p:nvPr/>
        </p:nvSpPr>
        <p:spPr>
          <a:xfrm>
            <a:off x="4353500" y="120079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13" name="Google Shape;613;p44"/>
          <p:cNvSpPr/>
          <p:nvPr/>
        </p:nvSpPr>
        <p:spPr>
          <a:xfrm>
            <a:off x="6642400" y="120079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614" name="Google Shape;614;p44"/>
          <p:cNvGraphicFramePr/>
          <p:nvPr/>
        </p:nvGraphicFramePr>
        <p:xfrm>
          <a:off x="451063" y="21637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2290100"/>
                <a:gridCol w="2290100"/>
                <a:gridCol w="2290100"/>
              </a:tblGrid>
              <a:tr h="2904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Are you more or less tired while working remotely than in person?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More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 difference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Less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5" name="Google Shape;615;p44"/>
          <p:cNvSpPr/>
          <p:nvPr/>
        </p:nvSpPr>
        <p:spPr>
          <a:xfrm>
            <a:off x="742200" y="29781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16" name="Google Shape;616;p44"/>
          <p:cNvSpPr/>
          <p:nvPr/>
        </p:nvSpPr>
        <p:spPr>
          <a:xfrm>
            <a:off x="3046100" y="29781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17" name="Google Shape;617;p44"/>
          <p:cNvSpPr/>
          <p:nvPr/>
        </p:nvSpPr>
        <p:spPr>
          <a:xfrm>
            <a:off x="5350000" y="29781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618" name="Google Shape;618;p44"/>
          <p:cNvGraphicFramePr/>
          <p:nvPr/>
        </p:nvGraphicFramePr>
        <p:xfrm>
          <a:off x="451063" y="362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Do you need additional equipment? If so, please list them here:</a:t>
                      </a:r>
                      <a:endParaRPr sz="12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09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feedback:</a:t>
                      </a:r>
                      <a:endParaRPr sz="1200">
                        <a:solidFill>
                          <a:srgbClr val="181610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750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19" name="Google Shape;619;p44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5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CLIENT</a:t>
            </a: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FEEDBACK FORM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25" name="Google Shape;625;p45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33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26" name="Google Shape;626;p45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Please fill out this form to accurately represent your current satisfaction level.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627" name="Google Shape;627;p45"/>
          <p:cNvGraphicFramePr/>
          <p:nvPr/>
        </p:nvGraphicFramePr>
        <p:xfrm>
          <a:off x="451063" y="73473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18161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Suggestions for improvement:</a:t>
                      </a:r>
                      <a:endParaRPr b="1">
                        <a:solidFill>
                          <a:srgbClr val="181610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188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81610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28" name="Google Shape;628;p45"/>
          <p:cNvGraphicFramePr/>
          <p:nvPr/>
        </p:nvGraphicFramePr>
        <p:xfrm>
          <a:off x="451013" y="276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068425"/>
                <a:gridCol w="760350"/>
                <a:gridCol w="760350"/>
                <a:gridCol w="760350"/>
                <a:gridCol w="760350"/>
                <a:gridCol w="760350"/>
              </a:tblGrid>
              <a:tr h="49475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On a scale of 1 to 5 (1=Poor and 5=Excellent), please rate the following:</a:t>
                      </a:r>
                      <a:endParaRPr sz="12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522625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sz="12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 sz="1100">
                        <a:solidFill>
                          <a:schemeClr val="lt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 sz="1100">
                        <a:solidFill>
                          <a:schemeClr val="lt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 sz="1100">
                        <a:solidFill>
                          <a:schemeClr val="lt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1100">
                        <a:solidFill>
                          <a:schemeClr val="lt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Response time</a:t>
                      </a:r>
                      <a:endParaRPr sz="12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Communication clarity</a:t>
                      </a:r>
                      <a:endParaRPr sz="12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Resource availability and delivery</a:t>
                      </a:r>
                      <a:endParaRPr sz="12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Service quality</a:t>
                      </a:r>
                      <a:endParaRPr sz="12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Product quality</a:t>
                      </a:r>
                      <a:endParaRPr sz="12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Flexibility</a:t>
                      </a:r>
                      <a:endParaRPr sz="12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Value</a:t>
                      </a:r>
                      <a:endParaRPr sz="12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29" name="Google Shape;629;p45"/>
          <p:cNvGraphicFramePr/>
          <p:nvPr/>
        </p:nvGraphicFramePr>
        <p:xfrm>
          <a:off x="451013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25"/>
                <a:gridCol w="2086125"/>
                <a:gridCol w="1231975"/>
                <a:gridCol w="2181400"/>
              </a:tblGrid>
              <a:tr h="64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Name: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Company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: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0" name="Google Shape;630;p45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Client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31" name="Google Shape;631;p45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6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DESIGN</a:t>
            </a: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FEEDBACK FORM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37" name="Google Shape;637;p46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34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38" name="Google Shape;638;p46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Please provide feedback about our newest designs.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639" name="Google Shape;639;p46"/>
          <p:cNvGraphicFramePr/>
          <p:nvPr/>
        </p:nvGraphicFramePr>
        <p:xfrm>
          <a:off x="451063" y="37971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 explain why you’ve chosen this design: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239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40" name="Google Shape;640;p46"/>
          <p:cNvGraphicFramePr/>
          <p:nvPr/>
        </p:nvGraphicFramePr>
        <p:xfrm>
          <a:off x="451013" y="574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551250"/>
                <a:gridCol w="1063775"/>
                <a:gridCol w="1063775"/>
                <a:gridCol w="1063775"/>
                <a:gridCol w="1063775"/>
                <a:gridCol w="1063775"/>
              </a:tblGrid>
              <a:tr h="492425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rate these design aspects o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 a scale of 1 to 5 (1=Worst and 5=Best)</a:t>
                      </a:r>
                      <a:endParaRPr sz="12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522625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1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2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3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4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5</a:t>
                      </a:r>
                      <a:endParaRPr sz="13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Aesthetic</a:t>
                      </a:r>
                      <a:endParaRPr sz="12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Readability</a:t>
                      </a:r>
                      <a:endParaRPr sz="12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Functionality</a:t>
                      </a:r>
                      <a:endParaRPr sz="12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Font</a:t>
                      </a:r>
                      <a:endParaRPr sz="12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Colors</a:t>
                      </a:r>
                      <a:endParaRPr sz="1200">
                        <a:solidFill>
                          <a:srgbClr val="181610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41" name="Google Shape;641;p46"/>
          <p:cNvGraphicFramePr/>
          <p:nvPr/>
        </p:nvGraphicFramePr>
        <p:xfrm>
          <a:off x="451063" y="2013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2290100"/>
                <a:gridCol w="2290100"/>
                <a:gridCol w="2290100"/>
              </a:tblGrid>
              <a:tr h="30162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Which design is your favorite?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</a:tr>
              <a:tr h="465850"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image]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image]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image]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9925"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Design #1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274300" marL="5486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Design #2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274300" marL="5486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Design #3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274300" marL="5486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2" name="Google Shape;642;p46"/>
          <p:cNvSpPr/>
          <p:nvPr/>
        </p:nvSpPr>
        <p:spPr>
          <a:xfrm>
            <a:off x="1022992" y="334908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43" name="Google Shape;643;p46"/>
          <p:cNvSpPr/>
          <p:nvPr/>
        </p:nvSpPr>
        <p:spPr>
          <a:xfrm>
            <a:off x="3326892" y="334908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44" name="Google Shape;644;p46"/>
          <p:cNvSpPr/>
          <p:nvPr/>
        </p:nvSpPr>
        <p:spPr>
          <a:xfrm>
            <a:off x="5630792" y="334908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45" name="Google Shape;645;p46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Design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46" name="Google Shape;646;p46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7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PATIENT</a:t>
            </a: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FEEDBACK FORM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52" name="Google Shape;652;p47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35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53" name="Google Shape;653;p47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Please take a few moments to provide your feedback about your clinic experience.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654" name="Google Shape;654;p47"/>
          <p:cNvGraphicFramePr/>
          <p:nvPr/>
        </p:nvGraphicFramePr>
        <p:xfrm>
          <a:off x="451013" y="2714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2072200"/>
                <a:gridCol w="959575"/>
                <a:gridCol w="959575"/>
                <a:gridCol w="959575"/>
                <a:gridCol w="959575"/>
                <a:gridCol w="959575"/>
              </a:tblGrid>
              <a:tr h="397775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Overall satisfaction:</a:t>
                      </a:r>
                      <a:endParaRPr sz="12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93900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unsatisfied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16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Unsatisfied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16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Neutral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16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16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1610"/>
                    </a:solidFill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Doctor knowledge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Doctor bedside manner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Nurse knowledge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Nurse bedside manner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Waiting time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Cleanliness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Overall care</a:t>
                      </a:r>
                      <a:endParaRPr sz="1100">
                        <a:solidFill>
                          <a:schemeClr val="dk1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55" name="Google Shape;655;p47"/>
          <p:cNvGraphicFramePr/>
          <p:nvPr/>
        </p:nvGraphicFramePr>
        <p:xfrm>
          <a:off x="451013" y="18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061775"/>
                <a:gridCol w="2395175"/>
                <a:gridCol w="1831375"/>
                <a:gridCol w="1582000"/>
              </a:tblGrid>
              <a:tr h="64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Name: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Appointment date:</a:t>
                      </a:r>
                      <a:endParaRPr sz="1100"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[Date]</a:t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56" name="Google Shape;656;p47"/>
          <p:cNvGraphicFramePr/>
          <p:nvPr/>
        </p:nvGraphicFramePr>
        <p:xfrm>
          <a:off x="451063" y="74930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can we improve your experience?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10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7" name="Google Shape;657;p47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Patient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58" name="Google Shape;658;p47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8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MARKET RESEARCH</a:t>
            </a: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FEEDBACK FORM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64" name="Google Shape;664;p48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36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65" name="Google Shape;665;p48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Please take a moment to fill out this form.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666" name="Google Shape;666;p48"/>
          <p:cNvGraphicFramePr/>
          <p:nvPr/>
        </p:nvGraphicFramePr>
        <p:xfrm>
          <a:off x="451063" y="20305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00"/>
                <a:gridCol w="1374000"/>
                <a:gridCol w="1374000"/>
                <a:gridCol w="1374000"/>
                <a:gridCol w="1374000"/>
              </a:tblGrid>
              <a:tr h="49707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is your gender?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947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Male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Female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Nonbinary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Gender fluid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Prefer not to answer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7" name="Google Shape;667;p48"/>
          <p:cNvSpPr/>
          <p:nvPr/>
        </p:nvSpPr>
        <p:spPr>
          <a:xfrm>
            <a:off x="1023175" y="276874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68" name="Google Shape;668;p48"/>
          <p:cNvSpPr/>
          <p:nvPr/>
        </p:nvSpPr>
        <p:spPr>
          <a:xfrm>
            <a:off x="3775663" y="276874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69" name="Google Shape;669;p48"/>
          <p:cNvSpPr/>
          <p:nvPr/>
        </p:nvSpPr>
        <p:spPr>
          <a:xfrm>
            <a:off x="6528150" y="276874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70" name="Google Shape;670;p48"/>
          <p:cNvSpPr/>
          <p:nvPr/>
        </p:nvSpPr>
        <p:spPr>
          <a:xfrm>
            <a:off x="2399419" y="276874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71" name="Google Shape;671;p48"/>
          <p:cNvSpPr/>
          <p:nvPr/>
        </p:nvSpPr>
        <p:spPr>
          <a:xfrm>
            <a:off x="5151906" y="276874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672" name="Google Shape;672;p48"/>
          <p:cNvGraphicFramePr/>
          <p:nvPr/>
        </p:nvGraphicFramePr>
        <p:xfrm>
          <a:off x="451063" y="51985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145050"/>
                <a:gridCol w="1145050"/>
                <a:gridCol w="1145050"/>
                <a:gridCol w="1145050"/>
                <a:gridCol w="1145050"/>
                <a:gridCol w="1145050"/>
              </a:tblGrid>
              <a:tr h="29040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81610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is your marital status?</a:t>
                      </a:r>
                      <a:endParaRPr>
                        <a:solidFill>
                          <a:srgbClr val="181610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rgbClr val="E5E5E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Single</a:t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rgbClr val="E5E5E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Married</a:t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Divorced</a:t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Widowed</a:t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Other</a:t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8161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Prefer not to answer</a:t>
                      </a:r>
                      <a:endParaRPr sz="1100">
                        <a:solidFill>
                          <a:srgbClr val="18161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91425" marR="182875" marL="182875">
                    <a:lnL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3" name="Google Shape;673;p48"/>
          <p:cNvSpPr/>
          <p:nvPr/>
        </p:nvSpPr>
        <p:spPr>
          <a:xfrm>
            <a:off x="920150" y="59367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74" name="Google Shape;674;p48"/>
          <p:cNvSpPr/>
          <p:nvPr/>
        </p:nvSpPr>
        <p:spPr>
          <a:xfrm>
            <a:off x="3209050" y="59367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75" name="Google Shape;675;p48"/>
          <p:cNvSpPr/>
          <p:nvPr/>
        </p:nvSpPr>
        <p:spPr>
          <a:xfrm>
            <a:off x="5497950" y="59367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76" name="Google Shape;676;p48"/>
          <p:cNvSpPr/>
          <p:nvPr/>
        </p:nvSpPr>
        <p:spPr>
          <a:xfrm>
            <a:off x="2064600" y="59367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77" name="Google Shape;677;p48"/>
          <p:cNvSpPr/>
          <p:nvPr/>
        </p:nvSpPr>
        <p:spPr>
          <a:xfrm>
            <a:off x="4353500" y="59367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78" name="Google Shape;678;p48"/>
          <p:cNvSpPr/>
          <p:nvPr/>
        </p:nvSpPr>
        <p:spPr>
          <a:xfrm>
            <a:off x="6642400" y="59367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679" name="Google Shape;679;p48"/>
          <p:cNvGraphicFramePr/>
          <p:nvPr/>
        </p:nvGraphicFramePr>
        <p:xfrm>
          <a:off x="451050" y="36860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981475"/>
                <a:gridCol w="981475"/>
                <a:gridCol w="981475"/>
                <a:gridCol w="981475"/>
                <a:gridCol w="981475"/>
                <a:gridCol w="981475"/>
                <a:gridCol w="981475"/>
              </a:tblGrid>
              <a:tr h="290400">
                <a:tc gridSpan="7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is your age?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Under 18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18 to 25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26 to 35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36 to 45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46 to 55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56 to 65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Over 65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80" name="Google Shape;680;p48"/>
          <p:cNvSpPr/>
          <p:nvPr/>
        </p:nvSpPr>
        <p:spPr>
          <a:xfrm>
            <a:off x="843938" y="44242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81" name="Google Shape;681;p48"/>
          <p:cNvSpPr/>
          <p:nvPr/>
        </p:nvSpPr>
        <p:spPr>
          <a:xfrm>
            <a:off x="2806021" y="44242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82" name="Google Shape;682;p48"/>
          <p:cNvSpPr/>
          <p:nvPr/>
        </p:nvSpPr>
        <p:spPr>
          <a:xfrm>
            <a:off x="4768104" y="44242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83" name="Google Shape;683;p48"/>
          <p:cNvSpPr/>
          <p:nvPr/>
        </p:nvSpPr>
        <p:spPr>
          <a:xfrm>
            <a:off x="1824979" y="44242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84" name="Google Shape;684;p48"/>
          <p:cNvSpPr/>
          <p:nvPr/>
        </p:nvSpPr>
        <p:spPr>
          <a:xfrm>
            <a:off x="3787063" y="44242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85" name="Google Shape;685;p48"/>
          <p:cNvSpPr/>
          <p:nvPr/>
        </p:nvSpPr>
        <p:spPr>
          <a:xfrm>
            <a:off x="6730188" y="44242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86" name="Google Shape;686;p48"/>
          <p:cNvSpPr/>
          <p:nvPr/>
        </p:nvSpPr>
        <p:spPr>
          <a:xfrm>
            <a:off x="5749146" y="44242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687" name="Google Shape;687;p48"/>
          <p:cNvGraphicFramePr/>
          <p:nvPr/>
        </p:nvGraphicFramePr>
        <p:xfrm>
          <a:off x="450950" y="68596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435125"/>
                <a:gridCol w="3435125"/>
              </a:tblGrid>
              <a:tr h="29040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is your employment status?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Employed full-time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Employed part-time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Self-employed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Unemployed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Homemaker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Student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Other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Prefer not to answer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88" name="Google Shape;688;p48"/>
          <p:cNvSpPr/>
          <p:nvPr/>
        </p:nvSpPr>
        <p:spPr>
          <a:xfrm>
            <a:off x="742088" y="76740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89" name="Google Shape;689;p48"/>
          <p:cNvSpPr/>
          <p:nvPr/>
        </p:nvSpPr>
        <p:spPr>
          <a:xfrm>
            <a:off x="742088" y="79890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90" name="Google Shape;690;p48"/>
          <p:cNvSpPr/>
          <p:nvPr/>
        </p:nvSpPr>
        <p:spPr>
          <a:xfrm>
            <a:off x="4175113" y="7674070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91" name="Google Shape;691;p48"/>
          <p:cNvSpPr/>
          <p:nvPr/>
        </p:nvSpPr>
        <p:spPr>
          <a:xfrm>
            <a:off x="4175113" y="79890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92" name="Google Shape;692;p48"/>
          <p:cNvSpPr/>
          <p:nvPr/>
        </p:nvSpPr>
        <p:spPr>
          <a:xfrm>
            <a:off x="742088" y="8304046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93" name="Google Shape;693;p48"/>
          <p:cNvSpPr/>
          <p:nvPr/>
        </p:nvSpPr>
        <p:spPr>
          <a:xfrm>
            <a:off x="742088" y="8619034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94" name="Google Shape;694;p48"/>
          <p:cNvSpPr/>
          <p:nvPr/>
        </p:nvSpPr>
        <p:spPr>
          <a:xfrm>
            <a:off x="4175113" y="8304046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95" name="Google Shape;695;p48"/>
          <p:cNvSpPr/>
          <p:nvPr/>
        </p:nvSpPr>
        <p:spPr>
          <a:xfrm>
            <a:off x="4175113" y="8619034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96" name="Google Shape;696;p48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Market research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97" name="Google Shape;697;p48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9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MARKET RESEARCH FEEDBACK FORM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03" name="Google Shape;703;p49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37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aphicFrame>
        <p:nvGraphicFramePr>
          <p:cNvPr id="704" name="Google Shape;704;p49"/>
          <p:cNvGraphicFramePr/>
          <p:nvPr/>
        </p:nvGraphicFramePr>
        <p:xfrm>
          <a:off x="451063" y="3862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145050"/>
                <a:gridCol w="1145050"/>
                <a:gridCol w="1145050"/>
                <a:gridCol w="1145050"/>
                <a:gridCol w="1145050"/>
                <a:gridCol w="1145050"/>
              </a:tblGrid>
              <a:tr h="29040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is your annual income?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Less than $10,000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$10,000 to $24,999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$25,000 to $49,999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$50,000 to $100,000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More than $100,000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Prefer not to answer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5" name="Google Shape;705;p49"/>
          <p:cNvSpPr/>
          <p:nvPr/>
        </p:nvSpPr>
        <p:spPr>
          <a:xfrm>
            <a:off x="920150" y="11244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06" name="Google Shape;706;p49"/>
          <p:cNvSpPr/>
          <p:nvPr/>
        </p:nvSpPr>
        <p:spPr>
          <a:xfrm>
            <a:off x="3209050" y="11244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07" name="Google Shape;707;p49"/>
          <p:cNvSpPr/>
          <p:nvPr/>
        </p:nvSpPr>
        <p:spPr>
          <a:xfrm>
            <a:off x="5497950" y="11244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08" name="Google Shape;708;p49"/>
          <p:cNvSpPr/>
          <p:nvPr/>
        </p:nvSpPr>
        <p:spPr>
          <a:xfrm>
            <a:off x="2064600" y="11244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09" name="Google Shape;709;p49"/>
          <p:cNvSpPr/>
          <p:nvPr/>
        </p:nvSpPr>
        <p:spPr>
          <a:xfrm>
            <a:off x="4353500" y="11244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0" name="Google Shape;710;p49"/>
          <p:cNvSpPr/>
          <p:nvPr/>
        </p:nvSpPr>
        <p:spPr>
          <a:xfrm>
            <a:off x="6642400" y="112445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711" name="Google Shape;711;p49"/>
          <p:cNvGraphicFramePr/>
          <p:nvPr/>
        </p:nvGraphicFramePr>
        <p:xfrm>
          <a:off x="450950" y="21972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435125"/>
                <a:gridCol w="3435125"/>
              </a:tblGrid>
              <a:tr h="29040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is your highest level of completed education?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Some high school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 school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Some college or university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College diploma or certificate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Bachelor’s or undergraduate degree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Master’s or graduate degree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Doctorate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Other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3429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Prefer not to answer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2" name="Google Shape;712;p49"/>
          <p:cNvSpPr/>
          <p:nvPr/>
        </p:nvSpPr>
        <p:spPr>
          <a:xfrm>
            <a:off x="742088" y="301164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3" name="Google Shape;713;p49"/>
          <p:cNvSpPr/>
          <p:nvPr/>
        </p:nvSpPr>
        <p:spPr>
          <a:xfrm>
            <a:off x="742088" y="33266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4" name="Google Shape;714;p49"/>
          <p:cNvSpPr/>
          <p:nvPr/>
        </p:nvSpPr>
        <p:spPr>
          <a:xfrm>
            <a:off x="4175113" y="3011645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5" name="Google Shape;715;p49"/>
          <p:cNvSpPr/>
          <p:nvPr/>
        </p:nvSpPr>
        <p:spPr>
          <a:xfrm>
            <a:off x="4175113" y="3326633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6" name="Google Shape;716;p49"/>
          <p:cNvSpPr/>
          <p:nvPr/>
        </p:nvSpPr>
        <p:spPr>
          <a:xfrm>
            <a:off x="742088" y="3641621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7" name="Google Shape;717;p49"/>
          <p:cNvSpPr/>
          <p:nvPr/>
        </p:nvSpPr>
        <p:spPr>
          <a:xfrm>
            <a:off x="742088" y="3956609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8" name="Google Shape;718;p49"/>
          <p:cNvSpPr/>
          <p:nvPr/>
        </p:nvSpPr>
        <p:spPr>
          <a:xfrm>
            <a:off x="4175113" y="3641621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9" name="Google Shape;719;p49"/>
          <p:cNvSpPr/>
          <p:nvPr/>
        </p:nvSpPr>
        <p:spPr>
          <a:xfrm>
            <a:off x="4175113" y="3956609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20" name="Google Shape;720;p49"/>
          <p:cNvSpPr/>
          <p:nvPr/>
        </p:nvSpPr>
        <p:spPr>
          <a:xfrm>
            <a:off x="742088" y="4271584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721" name="Google Shape;721;p49"/>
          <p:cNvGraphicFramePr/>
          <p:nvPr/>
        </p:nvGraphicFramePr>
        <p:xfrm>
          <a:off x="451038" y="49614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981475"/>
                <a:gridCol w="981475"/>
                <a:gridCol w="981475"/>
                <a:gridCol w="981475"/>
                <a:gridCol w="981475"/>
                <a:gridCol w="981475"/>
                <a:gridCol w="981475"/>
              </a:tblGrid>
              <a:tr h="290400">
                <a:tc gridSpan="7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influences your purchasing decisions? (Select all that apply):</a:t>
                      </a:r>
                      <a:endParaRPr>
                        <a:solidFill>
                          <a:schemeClr val="dk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647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Price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Brand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Quality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Use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Value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Reviews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Other</a:t>
                      </a:r>
                      <a:endParaRPr sz="11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37150" marR="182875" marL="18287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2" name="Google Shape;722;p49"/>
          <p:cNvSpPr/>
          <p:nvPr/>
        </p:nvSpPr>
        <p:spPr>
          <a:xfrm>
            <a:off x="843925" y="569960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23" name="Google Shape;723;p49"/>
          <p:cNvSpPr/>
          <p:nvPr/>
        </p:nvSpPr>
        <p:spPr>
          <a:xfrm>
            <a:off x="2806008" y="569960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24" name="Google Shape;724;p49"/>
          <p:cNvSpPr/>
          <p:nvPr/>
        </p:nvSpPr>
        <p:spPr>
          <a:xfrm>
            <a:off x="4768092" y="569960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25" name="Google Shape;725;p49"/>
          <p:cNvSpPr/>
          <p:nvPr/>
        </p:nvSpPr>
        <p:spPr>
          <a:xfrm>
            <a:off x="1824967" y="569960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26" name="Google Shape;726;p49"/>
          <p:cNvSpPr/>
          <p:nvPr/>
        </p:nvSpPr>
        <p:spPr>
          <a:xfrm>
            <a:off x="3787050" y="569960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27" name="Google Shape;727;p49"/>
          <p:cNvSpPr/>
          <p:nvPr/>
        </p:nvSpPr>
        <p:spPr>
          <a:xfrm>
            <a:off x="6730175" y="569960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28" name="Google Shape;728;p49"/>
          <p:cNvSpPr/>
          <p:nvPr/>
        </p:nvSpPr>
        <p:spPr>
          <a:xfrm>
            <a:off x="5749133" y="5699608"/>
            <a:ext cx="183000" cy="18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71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729" name="Google Shape;729;p49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62" y="3612302"/>
            <a:ext cx="920175" cy="9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2025" y="3612302"/>
            <a:ext cx="920175" cy="9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6075" y="3612302"/>
            <a:ext cx="920175" cy="9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1563" y="3612302"/>
            <a:ext cx="920175" cy="9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4188" y="3612302"/>
            <a:ext cx="920175" cy="920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" name="Google Shape;83;p16"/>
          <p:cNvGraphicFramePr/>
          <p:nvPr/>
        </p:nvGraphicFramePr>
        <p:xfrm>
          <a:off x="451025" y="31517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50"/>
                <a:gridCol w="1374050"/>
                <a:gridCol w="1374050"/>
                <a:gridCol w="1374050"/>
                <a:gridCol w="1374050"/>
              </a:tblGrid>
              <a:tr h="60807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rate your satisfaction with [Event/Product/Service Name]:         </a:t>
                      </a:r>
                      <a:r>
                        <a:rPr i="1" lang="en" sz="11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Type ‘X’ in box</a:t>
                      </a:r>
                      <a:endParaRPr i="1"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1327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Highly unsatisfied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1828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1828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1828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1828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1828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4" name="Google Shape;84;p16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GENERAL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4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aphicFrame>
        <p:nvGraphicFramePr>
          <p:cNvPr id="86" name="Google Shape;86;p16"/>
          <p:cNvGraphicFramePr/>
          <p:nvPr/>
        </p:nvGraphicFramePr>
        <p:xfrm>
          <a:off x="451038" y="123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00"/>
                <a:gridCol w="2004525"/>
                <a:gridCol w="1597400"/>
                <a:gridCol w="1900475"/>
              </a:tblGrid>
              <a:tr h="5533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Please send us your thoughts, suggestions, and questions so we can improve.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First Name: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[First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Email: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286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[Email]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Last Name: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[Last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Phone number: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[Phone number]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87" name="Google Shape;87;p16"/>
          <p:cNvCxnSpPr/>
          <p:nvPr/>
        </p:nvCxnSpPr>
        <p:spPr>
          <a:xfrm flipH="1" rot="10800000">
            <a:off x="1260200" y="4775200"/>
            <a:ext cx="5257800" cy="2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6"/>
          <p:cNvSpPr/>
          <p:nvPr/>
        </p:nvSpPr>
        <p:spPr>
          <a:xfrm>
            <a:off x="1023764" y="467305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2397833" y="467305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3771902" y="467305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5145971" y="467305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520039" y="4673050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93" name="Google Shape;93;p16"/>
          <p:cNvGraphicFramePr/>
          <p:nvPr/>
        </p:nvGraphicFramePr>
        <p:xfrm>
          <a:off x="453950" y="5249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546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put your feedback below: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455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Do you have any questions?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455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4" name="Google Shape;94;p16"/>
          <p:cNvSpPr/>
          <p:nvPr/>
        </p:nvSpPr>
        <p:spPr>
          <a:xfrm>
            <a:off x="6947358" y="3331325"/>
            <a:ext cx="228600" cy="22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352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X</a:t>
            </a:r>
            <a:endParaRPr sz="1200">
              <a:solidFill>
                <a:srgbClr val="203524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General feedback form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6" name="Google Shape;96;p16" title="Logo_Secondary_ZSymbol_Coal_PNG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ANONYMOUS</a:t>
            </a: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5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51075" y="1231050"/>
            <a:ext cx="6870300" cy="71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Anonymously send us your feedback about our [products/services/support] </a:t>
            </a:r>
            <a:b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and any questions or concerns you may have.</a:t>
            </a:r>
            <a:endParaRPr sz="13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04" name="Google Shape;104;p17"/>
          <p:cNvGraphicFramePr/>
          <p:nvPr/>
        </p:nvGraphicFramePr>
        <p:xfrm>
          <a:off x="451025" y="20959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50"/>
                <a:gridCol w="1374050"/>
                <a:gridCol w="1374050"/>
                <a:gridCol w="1374050"/>
                <a:gridCol w="1374050"/>
              </a:tblGrid>
              <a:tr h="17507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rate your overall experience with [Event Name/Product Name/Service Name]: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Highly unsatisfied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rgbClr val="4F493A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5" name="Google Shape;105;p17"/>
          <p:cNvGraphicFramePr/>
          <p:nvPr/>
        </p:nvGraphicFramePr>
        <p:xfrm>
          <a:off x="451025" y="36941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50"/>
                <a:gridCol w="1374050"/>
                <a:gridCol w="1374050"/>
                <a:gridCol w="1374050"/>
                <a:gridCol w="1374050"/>
              </a:tblGrid>
              <a:tr h="7702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likely are you to recommend [Event Name/Product Name/Service Name]?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Highly unlikely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nlikely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ikely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likely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06" name="Google Shape;106;p17"/>
          <p:cNvCxnSpPr/>
          <p:nvPr/>
        </p:nvCxnSpPr>
        <p:spPr>
          <a:xfrm flipH="1" rot="10800000">
            <a:off x="1260213" y="2910725"/>
            <a:ext cx="5257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7"/>
          <p:cNvSpPr/>
          <p:nvPr/>
        </p:nvSpPr>
        <p:spPr>
          <a:xfrm>
            <a:off x="1023777" y="28085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2397846" y="28085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3771914" y="28085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5145983" y="28085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6520052" y="28085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112" name="Google Shape;112;p17"/>
          <p:cNvCxnSpPr/>
          <p:nvPr/>
        </p:nvCxnSpPr>
        <p:spPr>
          <a:xfrm flipH="1" rot="10800000">
            <a:off x="1263113" y="4513275"/>
            <a:ext cx="5257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7"/>
          <p:cNvSpPr/>
          <p:nvPr/>
        </p:nvSpPr>
        <p:spPr>
          <a:xfrm>
            <a:off x="1026677" y="441112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2400746" y="441112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774814" y="441112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5148883" y="441112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6522952" y="441112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118" name="Google Shape;118;p17"/>
          <p:cNvGraphicFramePr/>
          <p:nvPr/>
        </p:nvGraphicFramePr>
        <p:xfrm>
          <a:off x="451000" y="529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540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list your favorite parts about [Event Name/Product Name/Service Name]: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7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tell us how we can improve [Event Name/Product Name/Service Name]: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7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suggestions or comments: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7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9" name="Google Shape;119;p17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Anonymous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0" name="Google Shape;120;p17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360-DEGREE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6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aphicFrame>
        <p:nvGraphicFramePr>
          <p:cNvPr id="127" name="Google Shape;127;p18"/>
          <p:cNvGraphicFramePr/>
          <p:nvPr/>
        </p:nvGraphicFramePr>
        <p:xfrm>
          <a:off x="451038" y="123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00"/>
                <a:gridCol w="3237775"/>
                <a:gridCol w="799375"/>
                <a:gridCol w="1462350"/>
              </a:tblGrid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Evaluator: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Name]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Date: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[Insert date]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8" name="Google Shape;128;p18"/>
          <p:cNvGraphicFramePr/>
          <p:nvPr/>
        </p:nvGraphicFramePr>
        <p:xfrm>
          <a:off x="451075" y="841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3821525"/>
                <a:gridCol w="1524375"/>
                <a:gridCol w="1524375"/>
              </a:tblGrid>
              <a:tr h="55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Is [Employee Name] a team player?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   Yes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       No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9" name="Google Shape;129;p18"/>
          <p:cNvSpPr/>
          <p:nvPr/>
        </p:nvSpPr>
        <p:spPr>
          <a:xfrm>
            <a:off x="4722677" y="8576131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6229202" y="8576131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131" name="Google Shape;131;p18"/>
          <p:cNvGraphicFramePr/>
          <p:nvPr/>
        </p:nvGraphicFramePr>
        <p:xfrm>
          <a:off x="451050" y="197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541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does [Employee Name] act or respond to feedback?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541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is the dynamic between [Employee Name] and their team?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541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What actions toward personal and professional growth does [Employee Name] take?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541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2" name="Google Shape;132;p18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360-degree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3" name="Google Shape;133;p18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360-DEGREE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7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aphicFrame>
        <p:nvGraphicFramePr>
          <p:cNvPr id="140" name="Google Shape;140;p19"/>
          <p:cNvGraphicFramePr/>
          <p:nvPr/>
        </p:nvGraphicFramePr>
        <p:xfrm>
          <a:off x="451013" y="38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0825"/>
                <a:gridCol w="1099875"/>
                <a:gridCol w="1099875"/>
                <a:gridCol w="1099875"/>
                <a:gridCol w="1099875"/>
                <a:gridCol w="1099875"/>
              </a:tblGrid>
              <a:tr h="10000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rate the following: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1037100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poor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182875" marR="91425" marL="91425" anchor="b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Unsatisfactory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182875" marR="0" marL="0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Average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182875" marR="91425" marL="91425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Satisfactory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182875" marR="91425" marL="91425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Excellent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182875" marR="91425" marL="91425" anchor="b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Flexibility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Accountability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Trustworthiness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Interpersonal skills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Proactivity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Leadership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182875" marB="182875" marR="0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938" y="1006362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8991" y="1006362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8044" y="1006362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7098" y="1006362"/>
            <a:ext cx="692308" cy="6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06151" y="1006362"/>
            <a:ext cx="692308" cy="6923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6" name="Google Shape;146;p19"/>
          <p:cNvGraphicFramePr/>
          <p:nvPr/>
        </p:nvGraphicFramePr>
        <p:xfrm>
          <a:off x="451750" y="640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feedback: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246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7" name="Google Shape;147;p19" title="Logo_Secondary_ZSymbol_Coal_PNG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Customer feedback form</a:t>
            </a:r>
            <a:endParaRPr sz="2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CUSTOMER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8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dir="5400000" dist="26802">
              <a:srgbClr val="16140C">
                <a:alpha val="14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Please take a moment to fill out this feedback form.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56" name="Google Shape;156;p20"/>
          <p:cNvGraphicFramePr/>
          <p:nvPr/>
        </p:nvGraphicFramePr>
        <p:xfrm>
          <a:off x="451025" y="36367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50"/>
                <a:gridCol w="1374050"/>
                <a:gridCol w="1374050"/>
                <a:gridCol w="1374050"/>
                <a:gridCol w="1374050"/>
              </a:tblGrid>
              <a:tr h="17507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Overall experience/satisfaction: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Highly unsatisfied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satisfied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7" name="Google Shape;157;p20"/>
          <p:cNvGraphicFramePr/>
          <p:nvPr/>
        </p:nvGraphicFramePr>
        <p:xfrm>
          <a:off x="451025" y="65345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374050"/>
                <a:gridCol w="1374050"/>
                <a:gridCol w="1374050"/>
                <a:gridCol w="1374050"/>
                <a:gridCol w="1374050"/>
              </a:tblGrid>
              <a:tr h="77025"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likely are you to recommend [Product Name/Service Name]?</a:t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</a:tr>
              <a:tr h="901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Highly unlikely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nlikely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Neutral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</a:t>
                      </a: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ikely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likely</a:t>
                      </a:r>
                      <a:endParaRPr sz="11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548625" marB="182875" marR="91425" marL="91425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8" name="Google Shape;158;p20"/>
          <p:cNvGraphicFramePr/>
          <p:nvPr/>
        </p:nvGraphicFramePr>
        <p:xfrm>
          <a:off x="451063" y="508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165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How can we improve?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4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9" name="Google Shape;159;p20"/>
          <p:cNvGraphicFramePr/>
          <p:nvPr/>
        </p:nvGraphicFramePr>
        <p:xfrm>
          <a:off x="451063" y="203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24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[Product/Service/Support] feedback: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0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0" name="Google Shape;160;p20"/>
          <p:cNvGraphicFramePr/>
          <p:nvPr/>
        </p:nvGraphicFramePr>
        <p:xfrm>
          <a:off x="451063" y="815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290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Questions or concerns: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5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82875" marB="182875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61" name="Google Shape;161;p20"/>
          <p:cNvCxnSpPr/>
          <p:nvPr/>
        </p:nvCxnSpPr>
        <p:spPr>
          <a:xfrm flipH="1" rot="10800000">
            <a:off x="1263113" y="4451525"/>
            <a:ext cx="5257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0"/>
          <p:cNvSpPr/>
          <p:nvPr/>
        </p:nvSpPr>
        <p:spPr>
          <a:xfrm>
            <a:off x="1026677" y="43493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2400746" y="43493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3774814" y="43493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5148883" y="43493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6522952" y="434937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167" name="Google Shape;167;p20"/>
          <p:cNvCxnSpPr/>
          <p:nvPr/>
        </p:nvCxnSpPr>
        <p:spPr>
          <a:xfrm flipH="1" rot="10800000">
            <a:off x="1263113" y="7349275"/>
            <a:ext cx="52578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20"/>
          <p:cNvSpPr/>
          <p:nvPr/>
        </p:nvSpPr>
        <p:spPr>
          <a:xfrm>
            <a:off x="1026677" y="724712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2400746" y="724712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3774814" y="724712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5148883" y="724712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6522952" y="7247125"/>
            <a:ext cx="2286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A449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73" name="Google Shape;173;p20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742200" y="9396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CUSTOMER SATISFACTION FEEDBACK FORM</a:t>
            </a:r>
            <a:endParaRPr>
              <a:solidFill>
                <a:srgbClr val="11110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6947350" y="9241875"/>
            <a:ext cx="373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0D"/>
                </a:solidFill>
                <a:latin typeface="Inter Medium"/>
                <a:ea typeface="Inter Medium"/>
                <a:cs typeface="Inter Medium"/>
                <a:sym typeface="Inter Medium"/>
              </a:rPr>
              <a:t>9</a:t>
            </a:r>
            <a:endParaRPr>
              <a:solidFill>
                <a:srgbClr val="11110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451075" y="1231050"/>
            <a:ext cx="6870300" cy="64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dir="5400000" dist="26802">
              <a:srgbClr val="16140C">
                <a:alpha val="14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0D"/>
                </a:solidFill>
                <a:latin typeface="Inter"/>
                <a:ea typeface="Inter"/>
                <a:cs typeface="Inter"/>
                <a:sym typeface="Inter"/>
              </a:rPr>
              <a:t>Please provide feedback about your current satisfaction.</a:t>
            </a:r>
            <a:endParaRPr sz="1600">
              <a:solidFill>
                <a:srgbClr val="11110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81" name="Google Shape;181;p21"/>
          <p:cNvGraphicFramePr/>
          <p:nvPr/>
        </p:nvGraphicFramePr>
        <p:xfrm>
          <a:off x="451013" y="203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1145050"/>
                <a:gridCol w="1145050"/>
                <a:gridCol w="1145050"/>
                <a:gridCol w="1145050"/>
                <a:gridCol w="1145050"/>
                <a:gridCol w="1145050"/>
              </a:tblGrid>
              <a:tr h="361325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Please rate your service satisfaction:</a:t>
                      </a:r>
                      <a:endParaRPr sz="12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0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579550">
                <a:tc>
                  <a:txBody>
                    <a:bodyPr/>
                    <a:lstStyle/>
                    <a:p>
                      <a:pPr indent="0" lvl="0" marL="1714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11110D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unsatisfied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Unsatisfied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Neutral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Satisfied</a:t>
                      </a:r>
                      <a:endParaRPr sz="11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Very satisfied</a:t>
                      </a:r>
                      <a:endParaRPr sz="1200">
                        <a:solidFill>
                          <a:schemeClr val="lt1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Solution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Agent knowledge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Friendliness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Helpfulness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0D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Speed</a:t>
                      </a:r>
                      <a:endParaRPr sz="1100">
                        <a:solidFill>
                          <a:srgbClr val="11110D"/>
                        </a:solidFill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13715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2" name="Google Shape;182;p21"/>
          <p:cNvGraphicFramePr/>
          <p:nvPr/>
        </p:nvGraphicFramePr>
        <p:xfrm>
          <a:off x="451063" y="6320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34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If no or maybe, please explain: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F49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81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3" name="Google Shape;183;p21"/>
          <p:cNvGraphicFramePr/>
          <p:nvPr/>
        </p:nvGraphicFramePr>
        <p:xfrm>
          <a:off x="451038" y="5771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4158750"/>
                <a:gridCol w="788250"/>
                <a:gridCol w="848250"/>
                <a:gridCol w="1071800"/>
              </a:tblGrid>
              <a:tr h="49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Would you use our [product/service] in the future?</a:t>
                      </a:r>
                      <a:endParaRPr sz="11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9142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Yes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0" marL="457200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0" marL="457200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Maybe</a:t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365750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4" name="Google Shape;184;p21"/>
          <p:cNvSpPr/>
          <p:nvPr/>
        </p:nvSpPr>
        <p:spPr>
          <a:xfrm>
            <a:off x="4766489" y="5931431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6310004" y="5931418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5551385" y="5931431"/>
            <a:ext cx="228600" cy="22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aphicFrame>
        <p:nvGraphicFramePr>
          <p:cNvPr id="187" name="Google Shape;187;p21"/>
          <p:cNvGraphicFramePr/>
          <p:nvPr/>
        </p:nvGraphicFramePr>
        <p:xfrm>
          <a:off x="451063" y="792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{FA6FB373-9B77-4D4E-844A-DD1620DF98EC}</a:tableStyleId>
              </a:tblPr>
              <a:tblGrid>
                <a:gridCol w="6870300"/>
              </a:tblGrid>
              <a:tr h="381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1110D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Additional feedback:</a:t>
                      </a:r>
                      <a:endParaRPr sz="1500">
                        <a:solidFill>
                          <a:srgbClr val="11110D"/>
                        </a:solidFill>
                        <a:latin typeface="Inter SemiBold"/>
                        <a:ea typeface="Inter SemiBold"/>
                        <a:cs typeface="Inter SemiBold"/>
                        <a:sym typeface="Inter SemiBold"/>
                      </a:endParaRPr>
                    </a:p>
                  </a:txBody>
                  <a:tcPr marT="182875" marB="182875" marR="182875" marL="274300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1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1110D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274300" marB="274300" marR="182875" marL="274300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8" name="Google Shape;188;p21"/>
          <p:cNvSpPr/>
          <p:nvPr/>
        </p:nvSpPr>
        <p:spPr>
          <a:xfrm>
            <a:off x="453950" y="386250"/>
            <a:ext cx="6873300" cy="844800"/>
          </a:xfrm>
          <a:prstGeom prst="round2SameRect">
            <a:avLst>
              <a:gd fmla="val 12521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182875" wrap="square" tIns="91425">
            <a:noAutofit/>
          </a:bodyPr>
          <a:lstStyle/>
          <a:p>
            <a:pPr indent="0" lvl="0" marL="0" marR="56104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Customer satisfaction feedback form</a:t>
            </a:r>
            <a:endParaRPr sz="2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9" name="Google Shape;189;p21" title="Logo_Secondary_ZSymbol_Coal_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9477090"/>
            <a:ext cx="228598" cy="1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Zendesk">
  <a:themeElements>
    <a:clrScheme name="Simple Light">
      <a:dk1>
        <a:srgbClr val="11110D"/>
      </a:dk1>
      <a:lt1>
        <a:srgbClr val="FFFFFF"/>
      </a:lt1>
      <a:dk2>
        <a:srgbClr val="203524"/>
      </a:dk2>
      <a:lt2>
        <a:srgbClr val="F5F5F2"/>
      </a:lt2>
      <a:accent1>
        <a:srgbClr val="E6FAAB"/>
      </a:accent1>
      <a:accent2>
        <a:srgbClr val="D1F470"/>
      </a:accent2>
      <a:accent3>
        <a:srgbClr val="D5D5D2"/>
      </a:accent3>
      <a:accent4>
        <a:srgbClr val="2D4C33"/>
      </a:accent4>
      <a:accent5>
        <a:srgbClr val="A1D78F"/>
      </a:accent5>
      <a:accent6>
        <a:srgbClr val="FEEB7E"/>
      </a:accent6>
      <a:hlink>
        <a:srgbClr val="2D4C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