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10058400" cx="7772400"/>
  <p:notesSz cx="6858000" cy="9144000"/>
  <p:embeddedFontLst>
    <p:embeddedFont>
      <p:font typeface="IBM Plex Sans"/>
      <p:regular r:id="rId13"/>
      <p:bold r:id="rId14"/>
      <p:italic r:id="rId15"/>
      <p:boldItalic r:id="rId16"/>
    </p:embeddedFont>
    <p:embeddedFont>
      <p:font typeface="IBM Plex Sans Medium"/>
      <p:regular r:id="rId17"/>
      <p:bold r:id="rId18"/>
      <p:italic r:id="rId19"/>
      <p:boldItalic r:id="rId20"/>
    </p:embeddedFont>
    <p:embeddedFont>
      <p:font typeface="DM Serif Text"/>
      <p:regular r:id="rId21"/>
      <p:italic r:id="rId22"/>
    </p:embeddedFont>
    <p:embeddedFont>
      <p:font typeface="Playfair Display ExtraBold"/>
      <p:bold r:id="rId23"/>
      <p:boldItalic r:id="rId24"/>
    </p:embeddedFont>
    <p:embeddedFont>
      <p:font typeface="IBM Plex Sans SemiBol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Medium-boldItalic.fntdata"/><Relationship Id="rId22" Type="http://schemas.openxmlformats.org/officeDocument/2006/relationships/font" Target="fonts/DMSerifText-italic.fntdata"/><Relationship Id="rId21" Type="http://schemas.openxmlformats.org/officeDocument/2006/relationships/font" Target="fonts/DMSerifText-regular.fntdata"/><Relationship Id="rId24" Type="http://schemas.openxmlformats.org/officeDocument/2006/relationships/font" Target="fonts/PlayfairDisplayExtraBold-boldItalic.fntdata"/><Relationship Id="rId23" Type="http://schemas.openxmlformats.org/officeDocument/2006/relationships/font" Target="fonts/PlayfairDisplay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BMPlexSansSemiBold-bold.fntdata"/><Relationship Id="rId25" Type="http://schemas.openxmlformats.org/officeDocument/2006/relationships/font" Target="fonts/IBMPlexSansSemiBold-regular.fntdata"/><Relationship Id="rId28" Type="http://schemas.openxmlformats.org/officeDocument/2006/relationships/font" Target="fonts/IBMPlexSansSemiBold-boldItalic.fntdata"/><Relationship Id="rId27" Type="http://schemas.openxmlformats.org/officeDocument/2006/relationships/font" Target="fonts/IBMPlexSans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IBMPlexSans-regular.fntdata"/><Relationship Id="rId12" Type="http://schemas.openxmlformats.org/officeDocument/2006/relationships/slide" Target="slides/slide7.xml"/><Relationship Id="rId15" Type="http://schemas.openxmlformats.org/officeDocument/2006/relationships/font" Target="fonts/IBMPlexSans-italic.fntdata"/><Relationship Id="rId14" Type="http://schemas.openxmlformats.org/officeDocument/2006/relationships/font" Target="fonts/IBMPlexSans-bold.fntdata"/><Relationship Id="rId17" Type="http://schemas.openxmlformats.org/officeDocument/2006/relationships/font" Target="fonts/IBMPlexSansMedium-regular.fntdata"/><Relationship Id="rId16" Type="http://schemas.openxmlformats.org/officeDocument/2006/relationships/font" Target="fonts/IBMPlexSans-boldItalic.fntdata"/><Relationship Id="rId19" Type="http://schemas.openxmlformats.org/officeDocument/2006/relationships/font" Target="fonts/IBMPlexSansMedium-italic.fntdata"/><Relationship Id="rId18" Type="http://schemas.openxmlformats.org/officeDocument/2006/relationships/font" Target="fonts/IBMPlexSans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RCMRD Information resource and Library section Customer service week evaluation </a:t>
            </a:r>
            <a:r>
              <a:rPr lang="en"/>
              <a:t>scorecard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d30c3c321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d30c3c32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ad30c3c4ad_0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ad30c3c4a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8cc1a4b4a_0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8cc1a4b4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8cc1a4b4a_0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8cc1a4b4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8cc1a4b4a_0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8cc1a4b4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8cc1a4b4a_0_4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8cc1a4b4a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AF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51025" y="765500"/>
            <a:ext cx="6624900" cy="2477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5500">
                <a:latin typeface="DM Serif Text"/>
                <a:ea typeface="DM Serif Text"/>
                <a:cs typeface="DM Serif Text"/>
                <a:sym typeface="DM Serif Text"/>
              </a:rPr>
              <a:t>Customer service team evaluation score card</a:t>
            </a:r>
            <a:endParaRPr b="1" sz="5500">
              <a:solidFill>
                <a:srgbClr val="181610"/>
              </a:solidFill>
              <a:latin typeface="DM Serif Text"/>
              <a:ea typeface="DM Serif Text"/>
              <a:cs typeface="DM Serif Text"/>
              <a:sym typeface="DM Serif Text"/>
            </a:endParaRPr>
          </a:p>
        </p:txBody>
      </p:sp>
      <p:pic>
        <p:nvPicPr>
          <p:cNvPr id="55" name="Google Shape;55;p13"/>
          <p:cNvPicPr preferRelativeResize="0"/>
          <p:nvPr/>
        </p:nvPicPr>
        <p:blipFill>
          <a:blip r:embed="rId3">
            <a:alphaModFix/>
          </a:blip>
          <a:stretch>
            <a:fillRect/>
          </a:stretch>
        </p:blipFill>
        <p:spPr>
          <a:xfrm>
            <a:off x="451025" y="8386675"/>
            <a:ext cx="1051560" cy="755211"/>
          </a:xfrm>
          <a:prstGeom prst="rect">
            <a:avLst/>
          </a:prstGeom>
          <a:noFill/>
          <a:ln>
            <a:noFill/>
          </a:ln>
        </p:spPr>
      </p:pic>
      <p:sp>
        <p:nvSpPr>
          <p:cNvPr id="56" name="Google Shape;56;p13"/>
          <p:cNvSpPr/>
          <p:nvPr/>
        </p:nvSpPr>
        <p:spPr>
          <a:xfrm>
            <a:off x="549000" y="3649650"/>
            <a:ext cx="3495600" cy="21453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57" name="Google Shape;57;p13"/>
          <p:cNvSpPr txBox="1"/>
          <p:nvPr/>
        </p:nvSpPr>
        <p:spPr>
          <a:xfrm>
            <a:off x="549000" y="3649650"/>
            <a:ext cx="3495600" cy="2091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500"/>
              </a:spcAft>
              <a:buClr>
                <a:srgbClr val="000000"/>
              </a:buClr>
              <a:buSzPts val="1100"/>
              <a:buFont typeface="Arial"/>
              <a:buNone/>
            </a:pPr>
            <a:r>
              <a:rPr lang="en" sz="1450">
                <a:solidFill>
                  <a:srgbClr val="16140C"/>
                </a:solidFill>
                <a:latin typeface="IBM Plex Sans"/>
                <a:ea typeface="IBM Plex Sans"/>
                <a:cs typeface="IBM Plex Sans"/>
                <a:sym typeface="IBM Plex Sans"/>
              </a:rPr>
              <a:t>Make a copy of</a:t>
            </a:r>
            <a:r>
              <a:rPr lang="en" sz="1450">
                <a:solidFill>
                  <a:srgbClr val="16140C"/>
                </a:solidFill>
                <a:latin typeface="IBM Plex Sans"/>
                <a:ea typeface="IBM Plex Sans"/>
                <a:cs typeface="IBM Plex Sans"/>
                <a:sym typeface="IBM Plex Sans"/>
              </a:rPr>
              <a:t> thi</a:t>
            </a:r>
            <a:r>
              <a:rPr lang="en" sz="1450">
                <a:solidFill>
                  <a:srgbClr val="16140C"/>
                </a:solidFill>
                <a:latin typeface="IBM Plex Sans"/>
                <a:ea typeface="IBM Plex Sans"/>
                <a:cs typeface="IBM Plex Sans"/>
                <a:sym typeface="IBM Plex Sans"/>
              </a:rPr>
              <a:t>s</a:t>
            </a:r>
            <a:r>
              <a:rPr lang="en" sz="1450">
                <a:solidFill>
                  <a:srgbClr val="16140C"/>
                </a:solidFill>
                <a:latin typeface="IBM Plex Sans"/>
                <a:ea typeface="IBM Plex Sans"/>
                <a:cs typeface="IBM Plex Sans"/>
                <a:sym typeface="IBM Plex Sans"/>
              </a:rPr>
              <a:t> scorecard</a:t>
            </a:r>
            <a:r>
              <a:rPr lang="en" sz="1450">
                <a:solidFill>
                  <a:srgbClr val="16140C"/>
                </a:solidFill>
                <a:latin typeface="IBM Plex Sans"/>
                <a:ea typeface="IBM Plex Sans"/>
                <a:cs typeface="IBM Plex Sans"/>
                <a:sym typeface="IBM Plex Sans"/>
              </a:rPr>
              <a:t> to evaluate your team’s customer service skills. Answer each question on a scale of 1-5, bearing in mind your entire team’s performance, with 1 being the worst and 5 being the best.</a:t>
            </a:r>
            <a:endParaRPr sz="1500">
              <a:solidFill>
                <a:srgbClr val="16140C"/>
              </a:solidFill>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2"/>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451025" y="689300"/>
            <a:ext cx="6856200" cy="946500"/>
          </a:xfrm>
          <a:prstGeom prst="rect">
            <a:avLst/>
          </a:prstGeom>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sz="5500">
                <a:latin typeface="DM Serif Text"/>
                <a:ea typeface="DM Serif Text"/>
                <a:cs typeface="DM Serif Text"/>
                <a:sym typeface="DM Serif Text"/>
              </a:rPr>
              <a:t>Table of contents</a:t>
            </a:r>
            <a:endParaRPr b="1" sz="5500">
              <a:solidFill>
                <a:srgbClr val="181610"/>
              </a:solidFill>
              <a:latin typeface="DM Serif Text"/>
              <a:ea typeface="DM Serif Text"/>
              <a:cs typeface="DM Serif Text"/>
              <a:sym typeface="DM Serif Text"/>
            </a:endParaRPr>
          </a:p>
        </p:txBody>
      </p:sp>
      <p:sp>
        <p:nvSpPr>
          <p:cNvPr id="63" name="Google Shape;63;p14"/>
          <p:cNvSpPr txBox="1"/>
          <p:nvPr>
            <p:ph idx="1" type="subTitle"/>
          </p:nvPr>
        </p:nvSpPr>
        <p:spPr>
          <a:xfrm>
            <a:off x="1031775" y="1945175"/>
            <a:ext cx="3516900" cy="3282900"/>
          </a:xfrm>
          <a:prstGeom prst="rect">
            <a:avLst/>
          </a:prstGeom>
        </p:spPr>
        <p:txBody>
          <a:bodyPr anchorCtr="0" anchor="t" bIns="91425" lIns="91425" spcFirstLastPara="1" rIns="91425" wrap="square" tIns="91425">
            <a:noAutofit/>
          </a:bodyPr>
          <a:lstStyle/>
          <a:p>
            <a:pPr indent="0" lvl="0" marL="0" rtl="0" algn="l">
              <a:lnSpc>
                <a:spcPct val="224000"/>
              </a:lnSpc>
              <a:spcBef>
                <a:spcPts val="0"/>
              </a:spcBef>
              <a:spcAft>
                <a:spcPts val="0"/>
              </a:spcAft>
              <a:buNone/>
            </a:pPr>
            <a:r>
              <a:rPr lang="en" sz="1700">
                <a:solidFill>
                  <a:srgbClr val="16140C"/>
                </a:solidFill>
                <a:latin typeface="IBM Plex Sans Medium"/>
                <a:ea typeface="IBM Plex Sans Medium"/>
                <a:cs typeface="IBM Plex Sans Medium"/>
                <a:sym typeface="IBM Plex Sans Medium"/>
              </a:rPr>
              <a:t>Communication</a:t>
            </a:r>
            <a:endParaRPr sz="1700">
              <a:solidFill>
                <a:srgbClr val="16140C"/>
              </a:solidFill>
              <a:latin typeface="IBM Plex Sans Medium"/>
              <a:ea typeface="IBM Plex Sans Medium"/>
              <a:cs typeface="IBM Plex Sans Medium"/>
              <a:sym typeface="IBM Plex Sans Medium"/>
            </a:endParaRPr>
          </a:p>
          <a:p>
            <a:pPr indent="0" lvl="0" marL="0" rtl="0" algn="l">
              <a:lnSpc>
                <a:spcPct val="224000"/>
              </a:lnSpc>
              <a:spcBef>
                <a:spcPts val="0"/>
              </a:spcBef>
              <a:spcAft>
                <a:spcPts val="0"/>
              </a:spcAft>
              <a:buNone/>
            </a:pPr>
            <a:r>
              <a:rPr lang="en" sz="1700">
                <a:solidFill>
                  <a:srgbClr val="16140C"/>
                </a:solidFill>
                <a:latin typeface="IBM Plex Sans Medium"/>
                <a:ea typeface="IBM Plex Sans Medium"/>
                <a:cs typeface="IBM Plex Sans Medium"/>
                <a:sym typeface="IBM Plex Sans Medium"/>
              </a:rPr>
              <a:t>Collaboration</a:t>
            </a:r>
            <a:endParaRPr sz="1700">
              <a:solidFill>
                <a:srgbClr val="16140C"/>
              </a:solidFill>
              <a:latin typeface="IBM Plex Sans Medium"/>
              <a:ea typeface="IBM Plex Sans Medium"/>
              <a:cs typeface="IBM Plex Sans Medium"/>
              <a:sym typeface="IBM Plex Sans Medium"/>
            </a:endParaRPr>
          </a:p>
          <a:p>
            <a:pPr indent="0" lvl="0" marL="0" rtl="0" algn="l">
              <a:lnSpc>
                <a:spcPct val="224000"/>
              </a:lnSpc>
              <a:spcBef>
                <a:spcPts val="0"/>
              </a:spcBef>
              <a:spcAft>
                <a:spcPts val="0"/>
              </a:spcAft>
              <a:buNone/>
            </a:pPr>
            <a:r>
              <a:rPr lang="en" sz="1700">
                <a:solidFill>
                  <a:srgbClr val="16140C"/>
                </a:solidFill>
                <a:latin typeface="IBM Plex Sans Medium"/>
                <a:ea typeface="IBM Plex Sans Medium"/>
                <a:cs typeface="IBM Plex Sans Medium"/>
                <a:sym typeface="IBM Plex Sans Medium"/>
              </a:rPr>
              <a:t>Customer empathy</a:t>
            </a:r>
            <a:endParaRPr sz="1700">
              <a:solidFill>
                <a:srgbClr val="16140C"/>
              </a:solidFill>
              <a:latin typeface="IBM Plex Sans Medium"/>
              <a:ea typeface="IBM Plex Sans Medium"/>
              <a:cs typeface="IBM Plex Sans Medium"/>
              <a:sym typeface="IBM Plex Sans Medium"/>
            </a:endParaRPr>
          </a:p>
          <a:p>
            <a:pPr indent="0" lvl="0" marL="0" rtl="0" algn="l">
              <a:lnSpc>
                <a:spcPct val="224000"/>
              </a:lnSpc>
              <a:spcBef>
                <a:spcPts val="0"/>
              </a:spcBef>
              <a:spcAft>
                <a:spcPts val="0"/>
              </a:spcAft>
              <a:buNone/>
            </a:pPr>
            <a:r>
              <a:rPr lang="en" sz="1700">
                <a:solidFill>
                  <a:srgbClr val="16140C"/>
                </a:solidFill>
                <a:latin typeface="IBM Plex Sans Medium"/>
                <a:ea typeface="IBM Plex Sans Medium"/>
                <a:cs typeface="IBM Plex Sans Medium"/>
                <a:sym typeface="IBM Plex Sans Medium"/>
              </a:rPr>
              <a:t>Productivity</a:t>
            </a:r>
            <a:endParaRPr sz="1700">
              <a:solidFill>
                <a:srgbClr val="16140C"/>
              </a:solidFill>
              <a:latin typeface="IBM Plex Sans Medium"/>
              <a:ea typeface="IBM Plex Sans Medium"/>
              <a:cs typeface="IBM Plex Sans Medium"/>
              <a:sym typeface="IBM Plex Sans Medium"/>
            </a:endParaRPr>
          </a:p>
          <a:p>
            <a:pPr indent="0" lvl="0" marL="0" rtl="0" algn="l">
              <a:lnSpc>
                <a:spcPct val="224000"/>
              </a:lnSpc>
              <a:spcBef>
                <a:spcPts val="0"/>
              </a:spcBef>
              <a:spcAft>
                <a:spcPts val="0"/>
              </a:spcAft>
              <a:buNone/>
            </a:pPr>
            <a:r>
              <a:rPr lang="en" sz="1700">
                <a:solidFill>
                  <a:srgbClr val="16140C"/>
                </a:solidFill>
                <a:latin typeface="IBM Plex Sans Medium"/>
                <a:ea typeface="IBM Plex Sans Medium"/>
                <a:cs typeface="IBM Plex Sans Medium"/>
                <a:sym typeface="IBM Plex Sans Medium"/>
              </a:rPr>
              <a:t>Results</a:t>
            </a:r>
            <a:endParaRPr sz="1850">
              <a:solidFill>
                <a:srgbClr val="16140C"/>
              </a:solidFill>
              <a:latin typeface="IBM Plex Sans Medium"/>
              <a:ea typeface="IBM Plex Sans Medium"/>
              <a:cs typeface="IBM Plex Sans Medium"/>
              <a:sym typeface="IBM Plex Sans Medium"/>
            </a:endParaRPr>
          </a:p>
        </p:txBody>
      </p:sp>
      <p:sp>
        <p:nvSpPr>
          <p:cNvPr id="64" name="Google Shape;64;p14"/>
          <p:cNvSpPr txBox="1"/>
          <p:nvPr>
            <p:ph idx="1" type="subTitle"/>
          </p:nvPr>
        </p:nvSpPr>
        <p:spPr>
          <a:xfrm>
            <a:off x="263300" y="1814425"/>
            <a:ext cx="605100" cy="3413700"/>
          </a:xfrm>
          <a:prstGeom prst="rect">
            <a:avLst/>
          </a:prstGeom>
        </p:spPr>
        <p:txBody>
          <a:bodyPr anchorCtr="0" anchor="t" bIns="91425" lIns="91425" spcFirstLastPara="1" rIns="91425" wrap="square" tIns="91425">
            <a:noAutofit/>
          </a:bodyPr>
          <a:lstStyle/>
          <a:p>
            <a:pPr indent="0" lvl="0" marL="0" rtl="0" algn="r">
              <a:lnSpc>
                <a:spcPct val="125000"/>
              </a:lnSpc>
              <a:spcBef>
                <a:spcPts val="0"/>
              </a:spcBef>
              <a:spcAft>
                <a:spcPts val="0"/>
              </a:spcAft>
              <a:buNone/>
            </a:pPr>
            <a:r>
              <a:rPr lang="en" sz="3050">
                <a:solidFill>
                  <a:srgbClr val="9A4497"/>
                </a:solidFill>
                <a:latin typeface="IBM Plex Sans SemiBold"/>
                <a:ea typeface="IBM Plex Sans SemiBold"/>
                <a:cs typeface="IBM Plex Sans SemiBold"/>
                <a:sym typeface="IBM Plex Sans SemiBold"/>
              </a:rPr>
              <a:t>3</a:t>
            </a:r>
            <a:endParaRPr sz="3050">
              <a:solidFill>
                <a:srgbClr val="9A4497"/>
              </a:solidFill>
              <a:latin typeface="IBM Plex Sans SemiBold"/>
              <a:ea typeface="IBM Plex Sans SemiBold"/>
              <a:cs typeface="IBM Plex Sans SemiBold"/>
              <a:sym typeface="IBM Plex Sans SemiBold"/>
            </a:endParaRPr>
          </a:p>
          <a:p>
            <a:pPr indent="0" lvl="0" marL="0" rtl="0" algn="r">
              <a:lnSpc>
                <a:spcPct val="125000"/>
              </a:lnSpc>
              <a:spcBef>
                <a:spcPts val="0"/>
              </a:spcBef>
              <a:spcAft>
                <a:spcPts val="0"/>
              </a:spcAft>
              <a:buNone/>
            </a:pPr>
            <a:r>
              <a:rPr lang="en" sz="3050">
                <a:solidFill>
                  <a:srgbClr val="9A4497"/>
                </a:solidFill>
                <a:latin typeface="IBM Plex Sans SemiBold"/>
                <a:ea typeface="IBM Plex Sans SemiBold"/>
                <a:cs typeface="IBM Plex Sans SemiBold"/>
                <a:sym typeface="IBM Plex Sans SemiBold"/>
              </a:rPr>
              <a:t>4</a:t>
            </a:r>
            <a:endParaRPr sz="3050">
              <a:solidFill>
                <a:srgbClr val="9A4497"/>
              </a:solidFill>
              <a:latin typeface="IBM Plex Sans SemiBold"/>
              <a:ea typeface="IBM Plex Sans SemiBold"/>
              <a:cs typeface="IBM Plex Sans SemiBold"/>
              <a:sym typeface="IBM Plex Sans SemiBold"/>
            </a:endParaRPr>
          </a:p>
          <a:p>
            <a:pPr indent="0" lvl="0" marL="0" rtl="0" algn="r">
              <a:lnSpc>
                <a:spcPct val="125000"/>
              </a:lnSpc>
              <a:spcBef>
                <a:spcPts val="0"/>
              </a:spcBef>
              <a:spcAft>
                <a:spcPts val="0"/>
              </a:spcAft>
              <a:buNone/>
            </a:pPr>
            <a:r>
              <a:rPr lang="en" sz="3050">
                <a:solidFill>
                  <a:srgbClr val="9A4497"/>
                </a:solidFill>
                <a:latin typeface="IBM Plex Sans SemiBold"/>
                <a:ea typeface="IBM Plex Sans SemiBold"/>
                <a:cs typeface="IBM Plex Sans SemiBold"/>
                <a:sym typeface="IBM Plex Sans SemiBold"/>
              </a:rPr>
              <a:t>5</a:t>
            </a:r>
            <a:endParaRPr sz="3050">
              <a:solidFill>
                <a:srgbClr val="9A4497"/>
              </a:solidFill>
              <a:latin typeface="IBM Plex Sans SemiBold"/>
              <a:ea typeface="IBM Plex Sans SemiBold"/>
              <a:cs typeface="IBM Plex Sans SemiBold"/>
              <a:sym typeface="IBM Plex Sans SemiBold"/>
            </a:endParaRPr>
          </a:p>
          <a:p>
            <a:pPr indent="0" lvl="0" marL="0" rtl="0" algn="r">
              <a:lnSpc>
                <a:spcPct val="125000"/>
              </a:lnSpc>
              <a:spcBef>
                <a:spcPts val="0"/>
              </a:spcBef>
              <a:spcAft>
                <a:spcPts val="0"/>
              </a:spcAft>
              <a:buNone/>
            </a:pPr>
            <a:r>
              <a:rPr lang="en" sz="3050">
                <a:solidFill>
                  <a:srgbClr val="9A4497"/>
                </a:solidFill>
                <a:latin typeface="IBM Plex Sans SemiBold"/>
                <a:ea typeface="IBM Plex Sans SemiBold"/>
                <a:cs typeface="IBM Plex Sans SemiBold"/>
                <a:sym typeface="IBM Plex Sans SemiBold"/>
              </a:rPr>
              <a:t>6</a:t>
            </a:r>
            <a:endParaRPr sz="3050">
              <a:solidFill>
                <a:srgbClr val="9A4497"/>
              </a:solidFill>
              <a:latin typeface="IBM Plex Sans SemiBold"/>
              <a:ea typeface="IBM Plex Sans SemiBold"/>
              <a:cs typeface="IBM Plex Sans SemiBold"/>
              <a:sym typeface="IBM Plex Sans SemiBold"/>
            </a:endParaRPr>
          </a:p>
          <a:p>
            <a:pPr indent="0" lvl="0" marL="0" rtl="0" algn="r">
              <a:lnSpc>
                <a:spcPct val="125000"/>
              </a:lnSpc>
              <a:spcBef>
                <a:spcPts val="0"/>
              </a:spcBef>
              <a:spcAft>
                <a:spcPts val="0"/>
              </a:spcAft>
              <a:buNone/>
            </a:pPr>
            <a:r>
              <a:rPr lang="en" sz="3050">
                <a:solidFill>
                  <a:srgbClr val="9A4497"/>
                </a:solidFill>
                <a:latin typeface="IBM Plex Sans SemiBold"/>
                <a:ea typeface="IBM Plex Sans SemiBold"/>
                <a:cs typeface="IBM Plex Sans SemiBold"/>
                <a:sym typeface="IBM Plex Sans SemiBold"/>
              </a:rPr>
              <a:t>7</a:t>
            </a:r>
            <a:endParaRPr sz="3050">
              <a:solidFill>
                <a:srgbClr val="9A4497"/>
              </a:solidFill>
              <a:latin typeface="IBM Plex Sans SemiBold"/>
              <a:ea typeface="IBM Plex Sans SemiBold"/>
              <a:cs typeface="IBM Plex Sans SemiBold"/>
              <a:sym typeface="IBM Plex Sans SemiBold"/>
            </a:endParaRPr>
          </a:p>
        </p:txBody>
      </p:sp>
      <p:pic>
        <p:nvPicPr>
          <p:cNvPr id="65" name="Google Shape;65;p14"/>
          <p:cNvPicPr preferRelativeResize="0"/>
          <p:nvPr/>
        </p:nvPicPr>
        <p:blipFill>
          <a:blip r:embed="rId3">
            <a:alphaModFix/>
          </a:blip>
          <a:stretch>
            <a:fillRect/>
          </a:stretch>
        </p:blipFill>
        <p:spPr>
          <a:xfrm>
            <a:off x="0" y="9966950"/>
            <a:ext cx="7772400" cy="91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6"/>
        </a:solidFill>
      </p:bgPr>
    </p:bg>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448050" y="9473988"/>
            <a:ext cx="228600" cy="182880"/>
          </a:xfrm>
          <a:prstGeom prst="rect">
            <a:avLst/>
          </a:prstGeom>
          <a:noFill/>
          <a:ln>
            <a:noFill/>
          </a:ln>
        </p:spPr>
      </p:pic>
      <p:sp>
        <p:nvSpPr>
          <p:cNvPr id="71" name="Google Shape;71;p15"/>
          <p:cNvSpPr/>
          <p:nvPr/>
        </p:nvSpPr>
        <p:spPr>
          <a:xfrm>
            <a:off x="451050" y="1040625"/>
            <a:ext cx="6870300" cy="81027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72" name="Google Shape;72;p15"/>
          <p:cNvSpPr txBox="1"/>
          <p:nvPr/>
        </p:nvSpPr>
        <p:spPr>
          <a:xfrm>
            <a:off x="451025" y="1040625"/>
            <a:ext cx="3975900" cy="884100"/>
          </a:xfrm>
          <a:prstGeom prst="rect">
            <a:avLst/>
          </a:prstGeom>
          <a:solidFill>
            <a:srgbClr val="16140C"/>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DM Serif Text"/>
                <a:ea typeface="DM Serif Text"/>
                <a:cs typeface="DM Serif Text"/>
                <a:sym typeface="DM Serif Text"/>
              </a:rPr>
              <a:t>  </a:t>
            </a:r>
            <a:r>
              <a:rPr lang="en" sz="3000">
                <a:solidFill>
                  <a:srgbClr val="FFFAF2"/>
                </a:solidFill>
                <a:latin typeface="IBM Plex Sans Medium"/>
                <a:ea typeface="IBM Plex Sans Medium"/>
                <a:cs typeface="IBM Plex Sans Medium"/>
                <a:sym typeface="IBM Plex Sans Medium"/>
              </a:rPr>
              <a:t>Communication</a:t>
            </a:r>
            <a:endParaRPr sz="3000">
              <a:solidFill>
                <a:srgbClr val="FFFAF2"/>
              </a:solidFill>
              <a:latin typeface="IBM Plex Sans Medium"/>
              <a:ea typeface="IBM Plex Sans Medium"/>
              <a:cs typeface="IBM Plex Sans Medium"/>
              <a:sym typeface="IBM Plex Sans Medium"/>
            </a:endParaRPr>
          </a:p>
        </p:txBody>
      </p:sp>
      <p:sp>
        <p:nvSpPr>
          <p:cNvPr id="73" name="Google Shape;73;p15"/>
          <p:cNvSpPr txBox="1"/>
          <p:nvPr/>
        </p:nvSpPr>
        <p:spPr>
          <a:xfrm>
            <a:off x="742200" y="9396075"/>
            <a:ext cx="42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000">
                <a:solidFill>
                  <a:srgbClr val="181610"/>
                </a:solidFill>
                <a:latin typeface="IBM Plex Sans"/>
                <a:ea typeface="IBM Plex Sans"/>
                <a:cs typeface="IBM Plex Sans"/>
                <a:sym typeface="IBM Plex Sans"/>
              </a:rPr>
              <a:t>CUSTOMER SERVICE TEAM EVALUATION SCORE CARD</a:t>
            </a:r>
            <a:endParaRPr sz="1000">
              <a:latin typeface="IBM Plex Sans"/>
              <a:ea typeface="IBM Plex Sans"/>
              <a:cs typeface="IBM Plex Sans"/>
              <a:sym typeface="IBM Plex Sans"/>
            </a:endParaRPr>
          </a:p>
        </p:txBody>
      </p:sp>
      <p:sp>
        <p:nvSpPr>
          <p:cNvPr id="74" name="Google Shape;74;p15"/>
          <p:cNvSpPr txBox="1"/>
          <p:nvPr>
            <p:ph idx="12" type="sldNum"/>
          </p:nvPr>
        </p:nvSpPr>
        <p:spPr>
          <a:xfrm>
            <a:off x="6947350" y="9241875"/>
            <a:ext cx="373800" cy="64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a:solidFill>
                  <a:srgbClr val="181610"/>
                </a:solidFill>
                <a:latin typeface="IBM Plex Sans Medium"/>
                <a:ea typeface="IBM Plex Sans Medium"/>
                <a:cs typeface="IBM Plex Sans Medium"/>
                <a:sym typeface="IBM Plex Sans Medium"/>
              </a:rPr>
              <a:t>3</a:t>
            </a:r>
            <a:endParaRPr sz="1400">
              <a:solidFill>
                <a:srgbClr val="181610"/>
              </a:solidFill>
              <a:latin typeface="Playfair Display ExtraBold"/>
              <a:ea typeface="Playfair Display ExtraBold"/>
              <a:cs typeface="Playfair Display ExtraBold"/>
              <a:sym typeface="Playfair Display ExtraBold"/>
            </a:endParaRPr>
          </a:p>
        </p:txBody>
      </p:sp>
      <p:sp>
        <p:nvSpPr>
          <p:cNvPr id="75" name="Google Shape;75;p15"/>
          <p:cNvSpPr txBox="1"/>
          <p:nvPr/>
        </p:nvSpPr>
        <p:spPr>
          <a:xfrm>
            <a:off x="448050" y="28217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34343"/>
                </a:solidFill>
                <a:latin typeface="IBM Plex Sans"/>
                <a:ea typeface="IBM Plex Sans"/>
                <a:cs typeface="IBM Plex Sans"/>
                <a:sym typeface="IBM Plex Sans"/>
              </a:rPr>
              <a:t>Name: </a:t>
            </a:r>
            <a:endParaRPr sz="1300">
              <a:solidFill>
                <a:srgbClr val="434343"/>
              </a:solidFill>
              <a:latin typeface="IBM Plex Sans"/>
              <a:ea typeface="IBM Plex Sans"/>
              <a:cs typeface="IBM Plex Sans"/>
              <a:sym typeface="IBM Plex Sans"/>
            </a:endParaRPr>
          </a:p>
          <a:p>
            <a:pPr indent="0" lvl="0" marL="0" rtl="0" algn="l">
              <a:spcBef>
                <a:spcPts val="0"/>
              </a:spcBef>
              <a:spcAft>
                <a:spcPts val="0"/>
              </a:spcAft>
              <a:buNone/>
            </a:pPr>
            <a:r>
              <a:rPr lang="en" sz="1300">
                <a:solidFill>
                  <a:srgbClr val="434343"/>
                </a:solidFill>
                <a:latin typeface="IBM Plex Sans"/>
                <a:ea typeface="IBM Plex Sans"/>
                <a:cs typeface="IBM Plex Sans"/>
                <a:sym typeface="IBM Plex Sans"/>
              </a:rPr>
              <a:t>Date:</a:t>
            </a:r>
            <a:endParaRPr sz="1300" strike="sngStrike">
              <a:latin typeface="IBM Plex Sans"/>
              <a:ea typeface="IBM Plex Sans"/>
              <a:cs typeface="IBM Plex Sans"/>
              <a:sym typeface="IBM Plex Sans"/>
            </a:endParaRPr>
          </a:p>
        </p:txBody>
      </p:sp>
      <p:sp>
        <p:nvSpPr>
          <p:cNvPr id="76" name="Google Shape;76;p15"/>
          <p:cNvSpPr txBox="1"/>
          <p:nvPr/>
        </p:nvSpPr>
        <p:spPr>
          <a:xfrm>
            <a:off x="4426925" y="1040625"/>
            <a:ext cx="2894400" cy="884100"/>
          </a:xfrm>
          <a:prstGeom prst="rect">
            <a:avLst/>
          </a:prstGeom>
          <a:solidFill>
            <a:srgbClr val="9A4497"/>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DM Serif Text"/>
                <a:ea typeface="DM Serif Text"/>
                <a:cs typeface="DM Serif Text"/>
                <a:sym typeface="DM Serif Text"/>
              </a:rPr>
              <a:t>  </a:t>
            </a:r>
            <a:r>
              <a:rPr lang="en" sz="3000">
                <a:solidFill>
                  <a:srgbClr val="FFFAF2"/>
                </a:solidFill>
                <a:latin typeface="IBM Plex Sans Medium"/>
                <a:ea typeface="IBM Plex Sans Medium"/>
                <a:cs typeface="IBM Plex Sans Medium"/>
                <a:sym typeface="IBM Plex Sans Medium"/>
              </a:rPr>
              <a:t>Rating</a:t>
            </a:r>
            <a:endParaRPr sz="3000">
              <a:solidFill>
                <a:srgbClr val="FFFAF2"/>
              </a:solidFill>
              <a:latin typeface="IBM Plex Sans Medium"/>
              <a:ea typeface="IBM Plex Sans Medium"/>
              <a:cs typeface="IBM Plex Sans Medium"/>
              <a:sym typeface="IBM Plex Sans Medium"/>
            </a:endParaRPr>
          </a:p>
        </p:txBody>
      </p:sp>
      <p:sp>
        <p:nvSpPr>
          <p:cNvPr id="77" name="Google Shape;77;p15"/>
          <p:cNvSpPr/>
          <p:nvPr/>
        </p:nvSpPr>
        <p:spPr>
          <a:xfrm>
            <a:off x="4426900" y="1924725"/>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a:off x="5005781" y="1924725"/>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a:off x="5584662" y="1924725"/>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a:off x="6163544" y="1924725"/>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5"/>
          <p:cNvSpPr/>
          <p:nvPr/>
        </p:nvSpPr>
        <p:spPr>
          <a:xfrm>
            <a:off x="6742425" y="1924725"/>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5"/>
          <p:cNvSpPr txBox="1"/>
          <p:nvPr/>
        </p:nvSpPr>
        <p:spPr>
          <a:xfrm>
            <a:off x="5132075" y="1945900"/>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2</a:t>
            </a:r>
            <a:endParaRPr b="1" sz="1300">
              <a:solidFill>
                <a:schemeClr val="lt1"/>
              </a:solidFill>
              <a:latin typeface="IBM Plex Sans"/>
              <a:ea typeface="IBM Plex Sans"/>
              <a:cs typeface="IBM Plex Sans"/>
              <a:sym typeface="IBM Plex Sans"/>
            </a:endParaRPr>
          </a:p>
        </p:txBody>
      </p:sp>
      <p:sp>
        <p:nvSpPr>
          <p:cNvPr id="83" name="Google Shape;83;p15"/>
          <p:cNvSpPr txBox="1"/>
          <p:nvPr/>
        </p:nvSpPr>
        <p:spPr>
          <a:xfrm>
            <a:off x="5710950" y="1945900"/>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3</a:t>
            </a:r>
            <a:endParaRPr b="1" sz="1300">
              <a:solidFill>
                <a:schemeClr val="lt1"/>
              </a:solidFill>
              <a:latin typeface="IBM Plex Sans"/>
              <a:ea typeface="IBM Plex Sans"/>
              <a:cs typeface="IBM Plex Sans"/>
              <a:sym typeface="IBM Plex Sans"/>
            </a:endParaRPr>
          </a:p>
        </p:txBody>
      </p:sp>
      <p:sp>
        <p:nvSpPr>
          <p:cNvPr id="84" name="Google Shape;84;p15"/>
          <p:cNvSpPr txBox="1"/>
          <p:nvPr/>
        </p:nvSpPr>
        <p:spPr>
          <a:xfrm>
            <a:off x="6289825" y="1945900"/>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4</a:t>
            </a:r>
            <a:endParaRPr b="1" sz="1300">
              <a:solidFill>
                <a:schemeClr val="lt1"/>
              </a:solidFill>
              <a:latin typeface="IBM Plex Sans"/>
              <a:ea typeface="IBM Plex Sans"/>
              <a:cs typeface="IBM Plex Sans"/>
              <a:sym typeface="IBM Plex Sans"/>
            </a:endParaRPr>
          </a:p>
        </p:txBody>
      </p:sp>
      <p:sp>
        <p:nvSpPr>
          <p:cNvPr id="85" name="Google Shape;85;p15"/>
          <p:cNvSpPr txBox="1"/>
          <p:nvPr/>
        </p:nvSpPr>
        <p:spPr>
          <a:xfrm>
            <a:off x="6868700" y="1945900"/>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5</a:t>
            </a:r>
            <a:endParaRPr b="1" sz="1300">
              <a:solidFill>
                <a:schemeClr val="lt1"/>
              </a:solidFill>
              <a:latin typeface="IBM Plex Sans"/>
              <a:ea typeface="IBM Plex Sans"/>
              <a:cs typeface="IBM Plex Sans"/>
              <a:sym typeface="IBM Plex Sans"/>
            </a:endParaRPr>
          </a:p>
        </p:txBody>
      </p:sp>
      <p:sp>
        <p:nvSpPr>
          <p:cNvPr id="86" name="Google Shape;86;p15"/>
          <p:cNvSpPr txBox="1"/>
          <p:nvPr/>
        </p:nvSpPr>
        <p:spPr>
          <a:xfrm>
            <a:off x="4553200" y="1945900"/>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1</a:t>
            </a:r>
            <a:endParaRPr b="1" sz="1300">
              <a:solidFill>
                <a:schemeClr val="lt1"/>
              </a:solidFill>
              <a:latin typeface="IBM Plex Sans"/>
              <a:ea typeface="IBM Plex Sans"/>
              <a:cs typeface="IBM Plex Sans"/>
              <a:sym typeface="IBM Plex Sans"/>
            </a:endParaRPr>
          </a:p>
        </p:txBody>
      </p:sp>
      <p:sp>
        <p:nvSpPr>
          <p:cNvPr id="87" name="Google Shape;87;p15"/>
          <p:cNvSpPr/>
          <p:nvPr/>
        </p:nvSpPr>
        <p:spPr>
          <a:xfrm>
            <a:off x="451050" y="1924725"/>
            <a:ext cx="3975900" cy="4308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4426900" y="23555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89" name="Google Shape;89;p15"/>
          <p:cNvSpPr/>
          <p:nvPr/>
        </p:nvSpPr>
        <p:spPr>
          <a:xfrm>
            <a:off x="5005781" y="23555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90" name="Google Shape;90;p15"/>
          <p:cNvSpPr/>
          <p:nvPr/>
        </p:nvSpPr>
        <p:spPr>
          <a:xfrm>
            <a:off x="5584662" y="23555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1" name="Google Shape;91;p15"/>
          <p:cNvSpPr/>
          <p:nvPr/>
        </p:nvSpPr>
        <p:spPr>
          <a:xfrm>
            <a:off x="6163544" y="23555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2" name="Google Shape;92;p15"/>
          <p:cNvSpPr/>
          <p:nvPr/>
        </p:nvSpPr>
        <p:spPr>
          <a:xfrm>
            <a:off x="6742425" y="23555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3" name="Google Shape;93;p15"/>
          <p:cNvSpPr/>
          <p:nvPr/>
        </p:nvSpPr>
        <p:spPr>
          <a:xfrm>
            <a:off x="4426900" y="31796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4" name="Google Shape;94;p15"/>
          <p:cNvSpPr/>
          <p:nvPr/>
        </p:nvSpPr>
        <p:spPr>
          <a:xfrm>
            <a:off x="5005781" y="31796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5" name="Google Shape;95;p15"/>
          <p:cNvSpPr/>
          <p:nvPr/>
        </p:nvSpPr>
        <p:spPr>
          <a:xfrm>
            <a:off x="5584662" y="31796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6" name="Google Shape;96;p15"/>
          <p:cNvSpPr/>
          <p:nvPr/>
        </p:nvSpPr>
        <p:spPr>
          <a:xfrm>
            <a:off x="6163544" y="31796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7" name="Google Shape;97;p15"/>
          <p:cNvSpPr/>
          <p:nvPr/>
        </p:nvSpPr>
        <p:spPr>
          <a:xfrm>
            <a:off x="6742425" y="31796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8" name="Google Shape;98;p15"/>
          <p:cNvSpPr/>
          <p:nvPr/>
        </p:nvSpPr>
        <p:spPr>
          <a:xfrm>
            <a:off x="4426900" y="40037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99" name="Google Shape;99;p15"/>
          <p:cNvSpPr/>
          <p:nvPr/>
        </p:nvSpPr>
        <p:spPr>
          <a:xfrm>
            <a:off x="5005781" y="40037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0" name="Google Shape;100;p15"/>
          <p:cNvSpPr/>
          <p:nvPr/>
        </p:nvSpPr>
        <p:spPr>
          <a:xfrm>
            <a:off x="5584662" y="40037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1" name="Google Shape;101;p15"/>
          <p:cNvSpPr/>
          <p:nvPr/>
        </p:nvSpPr>
        <p:spPr>
          <a:xfrm>
            <a:off x="6163544" y="40037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2" name="Google Shape;102;p15"/>
          <p:cNvSpPr/>
          <p:nvPr/>
        </p:nvSpPr>
        <p:spPr>
          <a:xfrm>
            <a:off x="6742425" y="4003725"/>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3" name="Google Shape;103;p15"/>
          <p:cNvSpPr/>
          <p:nvPr/>
        </p:nvSpPr>
        <p:spPr>
          <a:xfrm>
            <a:off x="4426900" y="48278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4" name="Google Shape;104;p15"/>
          <p:cNvSpPr/>
          <p:nvPr/>
        </p:nvSpPr>
        <p:spPr>
          <a:xfrm>
            <a:off x="5005781" y="48278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5" name="Google Shape;105;p15"/>
          <p:cNvSpPr/>
          <p:nvPr/>
        </p:nvSpPr>
        <p:spPr>
          <a:xfrm>
            <a:off x="5584662" y="48278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6" name="Google Shape;106;p15"/>
          <p:cNvSpPr/>
          <p:nvPr/>
        </p:nvSpPr>
        <p:spPr>
          <a:xfrm>
            <a:off x="6163544" y="48278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7" name="Google Shape;107;p15"/>
          <p:cNvSpPr/>
          <p:nvPr/>
        </p:nvSpPr>
        <p:spPr>
          <a:xfrm>
            <a:off x="6742425" y="48278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8" name="Google Shape;108;p15"/>
          <p:cNvSpPr/>
          <p:nvPr/>
        </p:nvSpPr>
        <p:spPr>
          <a:xfrm>
            <a:off x="4426900" y="56519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09" name="Google Shape;109;p15"/>
          <p:cNvSpPr/>
          <p:nvPr/>
        </p:nvSpPr>
        <p:spPr>
          <a:xfrm>
            <a:off x="5005781" y="56519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0" name="Google Shape;110;p15"/>
          <p:cNvSpPr/>
          <p:nvPr/>
        </p:nvSpPr>
        <p:spPr>
          <a:xfrm>
            <a:off x="5584662" y="56519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1" name="Google Shape;111;p15"/>
          <p:cNvSpPr/>
          <p:nvPr/>
        </p:nvSpPr>
        <p:spPr>
          <a:xfrm>
            <a:off x="6163544" y="56519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2" name="Google Shape;112;p15"/>
          <p:cNvSpPr/>
          <p:nvPr/>
        </p:nvSpPr>
        <p:spPr>
          <a:xfrm>
            <a:off x="6742425" y="5651913"/>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3" name="Google Shape;113;p15"/>
          <p:cNvSpPr/>
          <p:nvPr/>
        </p:nvSpPr>
        <p:spPr>
          <a:xfrm>
            <a:off x="4426900" y="6476028"/>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4" name="Google Shape;114;p15"/>
          <p:cNvSpPr/>
          <p:nvPr/>
        </p:nvSpPr>
        <p:spPr>
          <a:xfrm>
            <a:off x="5005781" y="6476028"/>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5" name="Google Shape;115;p15"/>
          <p:cNvSpPr/>
          <p:nvPr/>
        </p:nvSpPr>
        <p:spPr>
          <a:xfrm>
            <a:off x="5584662" y="6476028"/>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6" name="Google Shape;116;p15"/>
          <p:cNvSpPr/>
          <p:nvPr/>
        </p:nvSpPr>
        <p:spPr>
          <a:xfrm>
            <a:off x="6163544" y="6476028"/>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7" name="Google Shape;117;p15"/>
          <p:cNvSpPr/>
          <p:nvPr/>
        </p:nvSpPr>
        <p:spPr>
          <a:xfrm>
            <a:off x="6742425" y="6476028"/>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118" name="Google Shape;118;p15"/>
          <p:cNvSpPr/>
          <p:nvPr/>
        </p:nvSpPr>
        <p:spPr>
          <a:xfrm>
            <a:off x="450950" y="2355525"/>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5"/>
          <p:cNvSpPr txBox="1"/>
          <p:nvPr/>
        </p:nvSpPr>
        <p:spPr>
          <a:xfrm>
            <a:off x="742200" y="2468325"/>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would you rate your team’s communication skills?</a:t>
            </a:r>
            <a:endParaRPr sz="1300">
              <a:solidFill>
                <a:schemeClr val="dk2"/>
              </a:solidFill>
              <a:latin typeface="IBM Plex Sans"/>
              <a:ea typeface="IBM Plex Sans"/>
              <a:cs typeface="IBM Plex Sans"/>
              <a:sym typeface="IBM Plex Sans"/>
            </a:endParaRPr>
          </a:p>
        </p:txBody>
      </p:sp>
      <p:sp>
        <p:nvSpPr>
          <p:cNvPr id="120" name="Google Shape;120;p15"/>
          <p:cNvSpPr/>
          <p:nvPr/>
        </p:nvSpPr>
        <p:spPr>
          <a:xfrm>
            <a:off x="450800" y="3179625"/>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5"/>
          <p:cNvSpPr txBox="1"/>
          <p:nvPr/>
        </p:nvSpPr>
        <p:spPr>
          <a:xfrm>
            <a:off x="742200" y="3292425"/>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often do agents speak clearly and concisely to customers?</a:t>
            </a:r>
            <a:endParaRPr sz="1300">
              <a:solidFill>
                <a:schemeClr val="dk2"/>
              </a:solidFill>
              <a:latin typeface="IBM Plex Sans"/>
              <a:ea typeface="IBM Plex Sans"/>
              <a:cs typeface="IBM Plex Sans"/>
              <a:sym typeface="IBM Plex Sans"/>
            </a:endParaRPr>
          </a:p>
        </p:txBody>
      </p:sp>
      <p:sp>
        <p:nvSpPr>
          <p:cNvPr id="122" name="Google Shape;122;p15"/>
          <p:cNvSpPr/>
          <p:nvPr/>
        </p:nvSpPr>
        <p:spPr>
          <a:xfrm>
            <a:off x="451100" y="4003725"/>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5"/>
          <p:cNvSpPr/>
          <p:nvPr/>
        </p:nvSpPr>
        <p:spPr>
          <a:xfrm>
            <a:off x="451175" y="4827825"/>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5"/>
          <p:cNvSpPr txBox="1"/>
          <p:nvPr/>
        </p:nvSpPr>
        <p:spPr>
          <a:xfrm>
            <a:off x="742200" y="4940625"/>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well does your team demonstrate active listening during customer interactions?</a:t>
            </a:r>
            <a:endParaRPr sz="1300">
              <a:solidFill>
                <a:schemeClr val="dk2"/>
              </a:solidFill>
              <a:latin typeface="IBM Plex Sans"/>
              <a:ea typeface="IBM Plex Sans"/>
              <a:cs typeface="IBM Plex Sans"/>
              <a:sym typeface="IBM Plex Sans"/>
            </a:endParaRPr>
          </a:p>
        </p:txBody>
      </p:sp>
      <p:sp>
        <p:nvSpPr>
          <p:cNvPr id="125" name="Google Shape;125;p15"/>
          <p:cNvSpPr/>
          <p:nvPr/>
        </p:nvSpPr>
        <p:spPr>
          <a:xfrm>
            <a:off x="451100" y="5651925"/>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5"/>
          <p:cNvSpPr txBox="1"/>
          <p:nvPr/>
        </p:nvSpPr>
        <p:spPr>
          <a:xfrm>
            <a:off x="742200" y="4116513"/>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use appropriate language</a:t>
            </a:r>
            <a:endParaRPr sz="1300">
              <a:solidFill>
                <a:schemeClr val="dk2"/>
              </a:solidFill>
              <a:latin typeface="IBM Plex Sans"/>
              <a:ea typeface="IBM Plex Sans"/>
              <a:cs typeface="IBM Plex Sans"/>
              <a:sym typeface="IBM Plex Sans"/>
            </a:endParaRPr>
          </a:p>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and tone?</a:t>
            </a:r>
            <a:endParaRPr sz="1300">
              <a:solidFill>
                <a:schemeClr val="dk2"/>
              </a:solidFill>
              <a:latin typeface="IBM Plex Sans"/>
              <a:ea typeface="IBM Plex Sans"/>
              <a:cs typeface="IBM Plex Sans"/>
              <a:sym typeface="IBM Plex Sans"/>
            </a:endParaRPr>
          </a:p>
        </p:txBody>
      </p:sp>
      <p:sp>
        <p:nvSpPr>
          <p:cNvPr id="127" name="Google Shape;127;p15"/>
          <p:cNvSpPr txBox="1"/>
          <p:nvPr/>
        </p:nvSpPr>
        <p:spPr>
          <a:xfrm>
            <a:off x="742200" y="5764725"/>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 agents manage customer expectations?</a:t>
            </a:r>
            <a:endParaRPr sz="1300">
              <a:solidFill>
                <a:schemeClr val="dk2"/>
              </a:solidFill>
              <a:latin typeface="IBM Plex Sans"/>
              <a:ea typeface="IBM Plex Sans"/>
              <a:cs typeface="IBM Plex Sans"/>
              <a:sym typeface="IBM Plex Sans"/>
            </a:endParaRPr>
          </a:p>
        </p:txBody>
      </p:sp>
      <p:sp>
        <p:nvSpPr>
          <p:cNvPr id="128" name="Google Shape;128;p15"/>
          <p:cNvSpPr/>
          <p:nvPr/>
        </p:nvSpPr>
        <p:spPr>
          <a:xfrm>
            <a:off x="451100" y="6476025"/>
            <a:ext cx="3975900" cy="1010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15"/>
          <p:cNvSpPr txBox="1"/>
          <p:nvPr/>
        </p:nvSpPr>
        <p:spPr>
          <a:xfrm>
            <a:off x="742200" y="6588725"/>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 agents adjust their communication style based on the customer’s demeanor?</a:t>
            </a:r>
            <a:endParaRPr sz="1300">
              <a:solidFill>
                <a:schemeClr val="dk2"/>
              </a:solidFill>
              <a:latin typeface="IBM Plex Sans"/>
              <a:ea typeface="IBM Plex Sans"/>
              <a:cs typeface="IBM Plex Sans"/>
              <a:sym typeface="IBM Plex Sans"/>
            </a:endParaRPr>
          </a:p>
        </p:txBody>
      </p:sp>
      <p:sp>
        <p:nvSpPr>
          <p:cNvPr id="130" name="Google Shape;130;p15"/>
          <p:cNvSpPr/>
          <p:nvPr/>
        </p:nvSpPr>
        <p:spPr>
          <a:xfrm>
            <a:off x="450750" y="7486526"/>
            <a:ext cx="39759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5"/>
          <p:cNvSpPr/>
          <p:nvPr/>
        </p:nvSpPr>
        <p:spPr>
          <a:xfrm>
            <a:off x="4426650" y="7486525"/>
            <a:ext cx="28944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5"/>
          <p:cNvSpPr/>
          <p:nvPr/>
        </p:nvSpPr>
        <p:spPr>
          <a:xfrm>
            <a:off x="451050" y="7487100"/>
            <a:ext cx="3975900" cy="647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5"/>
          <p:cNvSpPr txBox="1"/>
          <p:nvPr>
            <p:ph type="ctrTitle"/>
          </p:nvPr>
        </p:nvSpPr>
        <p:spPr>
          <a:xfrm>
            <a:off x="742200" y="7600074"/>
            <a:ext cx="35259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Notes</a:t>
            </a:r>
            <a:endParaRPr sz="2000">
              <a:solidFill>
                <a:srgbClr val="FFFAF2"/>
              </a:solidFill>
              <a:latin typeface="IBM Plex Sans Medium"/>
              <a:ea typeface="IBM Plex Sans Medium"/>
              <a:cs typeface="IBM Plex Sans Medium"/>
              <a:sym typeface="IBM Plex Sans Medium"/>
            </a:endParaRPr>
          </a:p>
        </p:txBody>
      </p:sp>
      <p:sp>
        <p:nvSpPr>
          <p:cNvPr id="134" name="Google Shape;134;p15"/>
          <p:cNvSpPr/>
          <p:nvPr/>
        </p:nvSpPr>
        <p:spPr>
          <a:xfrm>
            <a:off x="4426650" y="7487100"/>
            <a:ext cx="2894400" cy="647100"/>
          </a:xfrm>
          <a:prstGeom prst="rect">
            <a:avLst/>
          </a:prstGeom>
          <a:solidFill>
            <a:srgbClr val="9A44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5"/>
          <p:cNvSpPr txBox="1"/>
          <p:nvPr>
            <p:ph type="ctrTitle"/>
          </p:nvPr>
        </p:nvSpPr>
        <p:spPr>
          <a:xfrm>
            <a:off x="4721225" y="7600075"/>
            <a:ext cx="20214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T</a:t>
            </a:r>
            <a:r>
              <a:rPr lang="en" sz="2000">
                <a:solidFill>
                  <a:srgbClr val="FFFAF2"/>
                </a:solidFill>
                <a:latin typeface="IBM Plex Sans Medium"/>
                <a:ea typeface="IBM Plex Sans Medium"/>
                <a:cs typeface="IBM Plex Sans Medium"/>
                <a:sym typeface="IBM Plex Sans Medium"/>
              </a:rPr>
              <a:t>otal</a:t>
            </a:r>
            <a:endParaRPr sz="2000">
              <a:solidFill>
                <a:srgbClr val="FFFAF2"/>
              </a:solidFill>
              <a:latin typeface="IBM Plex Sans Medium"/>
              <a:ea typeface="IBM Plex Sans Medium"/>
              <a:cs typeface="IBM Plex Sans Medium"/>
              <a:sym typeface="IBM Plex Sans Medium"/>
            </a:endParaRPr>
          </a:p>
        </p:txBody>
      </p:sp>
      <p:sp>
        <p:nvSpPr>
          <p:cNvPr id="136" name="Google Shape;136;p15"/>
          <p:cNvSpPr txBox="1"/>
          <p:nvPr/>
        </p:nvSpPr>
        <p:spPr>
          <a:xfrm>
            <a:off x="742200" y="8247475"/>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
        <p:nvSpPr>
          <p:cNvPr id="137" name="Google Shape;137;p15"/>
          <p:cNvSpPr txBox="1"/>
          <p:nvPr/>
        </p:nvSpPr>
        <p:spPr>
          <a:xfrm>
            <a:off x="4721225" y="8247475"/>
            <a:ext cx="24738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6"/>
        </a:solidFill>
      </p:bgPr>
    </p:bg>
    <p:spTree>
      <p:nvGrpSpPr>
        <p:cNvPr id="141" name="Shape 141"/>
        <p:cNvGrpSpPr/>
        <p:nvPr/>
      </p:nvGrpSpPr>
      <p:grpSpPr>
        <a:xfrm>
          <a:off x="0" y="0"/>
          <a:ext cx="0" cy="0"/>
          <a:chOff x="0" y="0"/>
          <a:chExt cx="0" cy="0"/>
        </a:xfrm>
      </p:grpSpPr>
      <p:pic>
        <p:nvPicPr>
          <p:cNvPr id="142" name="Google Shape;142;p16"/>
          <p:cNvPicPr preferRelativeResize="0"/>
          <p:nvPr/>
        </p:nvPicPr>
        <p:blipFill>
          <a:blip r:embed="rId3">
            <a:alphaModFix/>
          </a:blip>
          <a:stretch>
            <a:fillRect/>
          </a:stretch>
        </p:blipFill>
        <p:spPr>
          <a:xfrm>
            <a:off x="448050" y="9473988"/>
            <a:ext cx="228600" cy="182880"/>
          </a:xfrm>
          <a:prstGeom prst="rect">
            <a:avLst/>
          </a:prstGeom>
          <a:noFill/>
          <a:ln>
            <a:noFill/>
          </a:ln>
        </p:spPr>
      </p:pic>
      <p:sp>
        <p:nvSpPr>
          <p:cNvPr id="143" name="Google Shape;143;p16"/>
          <p:cNvSpPr/>
          <p:nvPr/>
        </p:nvSpPr>
        <p:spPr>
          <a:xfrm>
            <a:off x="451050" y="445500"/>
            <a:ext cx="6870300" cy="79164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144" name="Google Shape;144;p16"/>
          <p:cNvSpPr txBox="1"/>
          <p:nvPr/>
        </p:nvSpPr>
        <p:spPr>
          <a:xfrm>
            <a:off x="451025" y="445500"/>
            <a:ext cx="3975900" cy="884100"/>
          </a:xfrm>
          <a:prstGeom prst="rect">
            <a:avLst/>
          </a:prstGeom>
          <a:solidFill>
            <a:srgbClr val="16140C"/>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DM Serif Text"/>
                <a:ea typeface="DM Serif Text"/>
                <a:cs typeface="DM Serif Text"/>
                <a:sym typeface="DM Serif Text"/>
              </a:rPr>
              <a:t>  </a:t>
            </a:r>
            <a:r>
              <a:rPr lang="en" sz="3000">
                <a:solidFill>
                  <a:srgbClr val="FFFAF2"/>
                </a:solidFill>
                <a:latin typeface="IBM Plex Sans Medium"/>
                <a:ea typeface="IBM Plex Sans Medium"/>
                <a:cs typeface="IBM Plex Sans Medium"/>
                <a:sym typeface="IBM Plex Sans Medium"/>
              </a:rPr>
              <a:t>Collaboration</a:t>
            </a:r>
            <a:endParaRPr sz="3000">
              <a:solidFill>
                <a:srgbClr val="FFFAF2"/>
              </a:solidFill>
              <a:latin typeface="IBM Plex Sans Medium"/>
              <a:ea typeface="IBM Plex Sans Medium"/>
              <a:cs typeface="IBM Plex Sans Medium"/>
              <a:sym typeface="IBM Plex Sans Medium"/>
            </a:endParaRPr>
          </a:p>
        </p:txBody>
      </p:sp>
      <p:sp>
        <p:nvSpPr>
          <p:cNvPr id="145" name="Google Shape;145;p16"/>
          <p:cNvSpPr txBox="1"/>
          <p:nvPr/>
        </p:nvSpPr>
        <p:spPr>
          <a:xfrm>
            <a:off x="742200" y="9396075"/>
            <a:ext cx="42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81610"/>
                </a:solidFill>
                <a:latin typeface="IBM Plex Sans"/>
                <a:ea typeface="IBM Plex Sans"/>
                <a:cs typeface="IBM Plex Sans"/>
                <a:sym typeface="IBM Plex Sans"/>
              </a:rPr>
              <a:t>CUSTOMER SERVICE TEAM EVALUATION SCORE CARD</a:t>
            </a:r>
            <a:endParaRPr sz="1000">
              <a:latin typeface="IBM Plex Sans"/>
              <a:ea typeface="IBM Plex Sans"/>
              <a:cs typeface="IBM Plex Sans"/>
              <a:sym typeface="IBM Plex Sans"/>
            </a:endParaRPr>
          </a:p>
        </p:txBody>
      </p:sp>
      <p:sp>
        <p:nvSpPr>
          <p:cNvPr id="146" name="Google Shape;146;p16"/>
          <p:cNvSpPr txBox="1"/>
          <p:nvPr>
            <p:ph idx="12" type="sldNum"/>
          </p:nvPr>
        </p:nvSpPr>
        <p:spPr>
          <a:xfrm>
            <a:off x="6947350" y="9241875"/>
            <a:ext cx="373800" cy="64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a:solidFill>
                  <a:srgbClr val="181610"/>
                </a:solidFill>
                <a:latin typeface="IBM Plex Sans Medium"/>
                <a:ea typeface="IBM Plex Sans Medium"/>
                <a:cs typeface="IBM Plex Sans Medium"/>
                <a:sym typeface="IBM Plex Sans Medium"/>
              </a:rPr>
              <a:t>4</a:t>
            </a:r>
            <a:endParaRPr sz="1400">
              <a:solidFill>
                <a:srgbClr val="181610"/>
              </a:solidFill>
              <a:latin typeface="Playfair Display ExtraBold"/>
              <a:ea typeface="Playfair Display ExtraBold"/>
              <a:cs typeface="Playfair Display ExtraBold"/>
              <a:sym typeface="Playfair Display ExtraBold"/>
            </a:endParaRPr>
          </a:p>
        </p:txBody>
      </p:sp>
      <p:sp>
        <p:nvSpPr>
          <p:cNvPr id="147" name="Google Shape;147;p16"/>
          <p:cNvSpPr txBox="1"/>
          <p:nvPr/>
        </p:nvSpPr>
        <p:spPr>
          <a:xfrm>
            <a:off x="4426925" y="445500"/>
            <a:ext cx="2894400" cy="884100"/>
          </a:xfrm>
          <a:prstGeom prst="rect">
            <a:avLst/>
          </a:prstGeom>
          <a:solidFill>
            <a:srgbClr val="9A4497"/>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DM Serif Text"/>
                <a:ea typeface="DM Serif Text"/>
                <a:cs typeface="DM Serif Text"/>
                <a:sym typeface="DM Serif Text"/>
              </a:rPr>
              <a:t>  </a:t>
            </a:r>
            <a:r>
              <a:rPr lang="en" sz="3000">
                <a:solidFill>
                  <a:srgbClr val="FFFAF2"/>
                </a:solidFill>
                <a:latin typeface="IBM Plex Sans Medium"/>
                <a:ea typeface="IBM Plex Sans Medium"/>
                <a:cs typeface="IBM Plex Sans Medium"/>
                <a:sym typeface="IBM Plex Sans Medium"/>
              </a:rPr>
              <a:t>Rating</a:t>
            </a:r>
            <a:endParaRPr sz="3000">
              <a:solidFill>
                <a:srgbClr val="FFFAF2"/>
              </a:solidFill>
              <a:latin typeface="IBM Plex Sans Medium"/>
              <a:ea typeface="IBM Plex Sans Medium"/>
              <a:cs typeface="IBM Plex Sans Medium"/>
              <a:sym typeface="IBM Plex Sans Medium"/>
            </a:endParaRPr>
          </a:p>
        </p:txBody>
      </p:sp>
      <p:sp>
        <p:nvSpPr>
          <p:cNvPr id="148" name="Google Shape;148;p16"/>
          <p:cNvSpPr/>
          <p:nvPr/>
        </p:nvSpPr>
        <p:spPr>
          <a:xfrm>
            <a:off x="4426900"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6"/>
          <p:cNvSpPr/>
          <p:nvPr/>
        </p:nvSpPr>
        <p:spPr>
          <a:xfrm>
            <a:off x="5005781"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16"/>
          <p:cNvSpPr/>
          <p:nvPr/>
        </p:nvSpPr>
        <p:spPr>
          <a:xfrm>
            <a:off x="5584662"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16"/>
          <p:cNvSpPr/>
          <p:nvPr/>
        </p:nvSpPr>
        <p:spPr>
          <a:xfrm>
            <a:off x="6163544"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16"/>
          <p:cNvSpPr/>
          <p:nvPr/>
        </p:nvSpPr>
        <p:spPr>
          <a:xfrm>
            <a:off x="6742425"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6"/>
          <p:cNvSpPr txBox="1"/>
          <p:nvPr/>
        </p:nvSpPr>
        <p:spPr>
          <a:xfrm>
            <a:off x="513207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2</a:t>
            </a:r>
            <a:endParaRPr b="1" sz="1300">
              <a:solidFill>
                <a:schemeClr val="lt1"/>
              </a:solidFill>
              <a:latin typeface="IBM Plex Sans"/>
              <a:ea typeface="IBM Plex Sans"/>
              <a:cs typeface="IBM Plex Sans"/>
              <a:sym typeface="IBM Plex Sans"/>
            </a:endParaRPr>
          </a:p>
        </p:txBody>
      </p:sp>
      <p:sp>
        <p:nvSpPr>
          <p:cNvPr id="154" name="Google Shape;154;p16"/>
          <p:cNvSpPr txBox="1"/>
          <p:nvPr/>
        </p:nvSpPr>
        <p:spPr>
          <a:xfrm>
            <a:off x="571095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3</a:t>
            </a:r>
            <a:endParaRPr b="1" sz="1300">
              <a:solidFill>
                <a:schemeClr val="lt1"/>
              </a:solidFill>
              <a:latin typeface="IBM Plex Sans"/>
              <a:ea typeface="IBM Plex Sans"/>
              <a:cs typeface="IBM Plex Sans"/>
              <a:sym typeface="IBM Plex Sans"/>
            </a:endParaRPr>
          </a:p>
        </p:txBody>
      </p:sp>
      <p:sp>
        <p:nvSpPr>
          <p:cNvPr id="155" name="Google Shape;155;p16"/>
          <p:cNvSpPr txBox="1"/>
          <p:nvPr/>
        </p:nvSpPr>
        <p:spPr>
          <a:xfrm>
            <a:off x="628982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4</a:t>
            </a:r>
            <a:endParaRPr b="1" sz="1300">
              <a:solidFill>
                <a:schemeClr val="lt1"/>
              </a:solidFill>
              <a:latin typeface="IBM Plex Sans"/>
              <a:ea typeface="IBM Plex Sans"/>
              <a:cs typeface="IBM Plex Sans"/>
              <a:sym typeface="IBM Plex Sans"/>
            </a:endParaRPr>
          </a:p>
        </p:txBody>
      </p:sp>
      <p:sp>
        <p:nvSpPr>
          <p:cNvPr id="156" name="Google Shape;156;p16"/>
          <p:cNvSpPr txBox="1"/>
          <p:nvPr/>
        </p:nvSpPr>
        <p:spPr>
          <a:xfrm>
            <a:off x="68687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5</a:t>
            </a:r>
            <a:endParaRPr b="1" sz="1300">
              <a:solidFill>
                <a:schemeClr val="lt1"/>
              </a:solidFill>
              <a:latin typeface="IBM Plex Sans"/>
              <a:ea typeface="IBM Plex Sans"/>
              <a:cs typeface="IBM Plex Sans"/>
              <a:sym typeface="IBM Plex Sans"/>
            </a:endParaRPr>
          </a:p>
        </p:txBody>
      </p:sp>
      <p:sp>
        <p:nvSpPr>
          <p:cNvPr id="157" name="Google Shape;157;p16"/>
          <p:cNvSpPr txBox="1"/>
          <p:nvPr/>
        </p:nvSpPr>
        <p:spPr>
          <a:xfrm>
            <a:off x="45532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1</a:t>
            </a:r>
            <a:endParaRPr b="1" sz="1300">
              <a:solidFill>
                <a:schemeClr val="lt1"/>
              </a:solidFill>
              <a:latin typeface="IBM Plex Sans"/>
              <a:ea typeface="IBM Plex Sans"/>
              <a:cs typeface="IBM Plex Sans"/>
              <a:sym typeface="IBM Plex Sans"/>
            </a:endParaRPr>
          </a:p>
        </p:txBody>
      </p:sp>
      <p:sp>
        <p:nvSpPr>
          <p:cNvPr id="158" name="Google Shape;158;p16"/>
          <p:cNvSpPr/>
          <p:nvPr/>
        </p:nvSpPr>
        <p:spPr>
          <a:xfrm>
            <a:off x="451050" y="1329600"/>
            <a:ext cx="3975900" cy="4308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16"/>
          <p:cNvSpPr/>
          <p:nvPr/>
        </p:nvSpPr>
        <p:spPr>
          <a:xfrm>
            <a:off x="4426900"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16"/>
          <p:cNvSpPr/>
          <p:nvPr/>
        </p:nvSpPr>
        <p:spPr>
          <a:xfrm>
            <a:off x="5005781"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161" name="Google Shape;161;p16"/>
          <p:cNvSpPr/>
          <p:nvPr/>
        </p:nvSpPr>
        <p:spPr>
          <a:xfrm>
            <a:off x="5584662"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16"/>
          <p:cNvSpPr/>
          <p:nvPr/>
        </p:nvSpPr>
        <p:spPr>
          <a:xfrm>
            <a:off x="6163544"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16"/>
          <p:cNvSpPr/>
          <p:nvPr/>
        </p:nvSpPr>
        <p:spPr>
          <a:xfrm>
            <a:off x="6742425"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16"/>
          <p:cNvSpPr/>
          <p:nvPr/>
        </p:nvSpPr>
        <p:spPr>
          <a:xfrm>
            <a:off x="4426900"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16"/>
          <p:cNvSpPr/>
          <p:nvPr/>
        </p:nvSpPr>
        <p:spPr>
          <a:xfrm>
            <a:off x="5005781"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16"/>
          <p:cNvSpPr/>
          <p:nvPr/>
        </p:nvSpPr>
        <p:spPr>
          <a:xfrm>
            <a:off x="5584662"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16"/>
          <p:cNvSpPr/>
          <p:nvPr/>
        </p:nvSpPr>
        <p:spPr>
          <a:xfrm>
            <a:off x="6163544"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16"/>
          <p:cNvSpPr/>
          <p:nvPr/>
        </p:nvSpPr>
        <p:spPr>
          <a:xfrm>
            <a:off x="6742425"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16"/>
          <p:cNvSpPr/>
          <p:nvPr/>
        </p:nvSpPr>
        <p:spPr>
          <a:xfrm>
            <a:off x="4426900"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16"/>
          <p:cNvSpPr/>
          <p:nvPr/>
        </p:nvSpPr>
        <p:spPr>
          <a:xfrm>
            <a:off x="5005781"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16"/>
          <p:cNvSpPr/>
          <p:nvPr/>
        </p:nvSpPr>
        <p:spPr>
          <a:xfrm>
            <a:off x="5584662"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16"/>
          <p:cNvSpPr/>
          <p:nvPr/>
        </p:nvSpPr>
        <p:spPr>
          <a:xfrm>
            <a:off x="6163544"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16"/>
          <p:cNvSpPr/>
          <p:nvPr/>
        </p:nvSpPr>
        <p:spPr>
          <a:xfrm>
            <a:off x="6742425"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16"/>
          <p:cNvSpPr/>
          <p:nvPr/>
        </p:nvSpPr>
        <p:spPr>
          <a:xfrm>
            <a:off x="4426900"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16"/>
          <p:cNvSpPr/>
          <p:nvPr/>
        </p:nvSpPr>
        <p:spPr>
          <a:xfrm>
            <a:off x="5005781"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16"/>
          <p:cNvSpPr/>
          <p:nvPr/>
        </p:nvSpPr>
        <p:spPr>
          <a:xfrm>
            <a:off x="5584662"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16"/>
          <p:cNvSpPr/>
          <p:nvPr/>
        </p:nvSpPr>
        <p:spPr>
          <a:xfrm>
            <a:off x="6163544"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16"/>
          <p:cNvSpPr/>
          <p:nvPr/>
        </p:nvSpPr>
        <p:spPr>
          <a:xfrm>
            <a:off x="6742425"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16"/>
          <p:cNvSpPr/>
          <p:nvPr/>
        </p:nvSpPr>
        <p:spPr>
          <a:xfrm>
            <a:off x="4426900"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16"/>
          <p:cNvSpPr/>
          <p:nvPr/>
        </p:nvSpPr>
        <p:spPr>
          <a:xfrm>
            <a:off x="5005781"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16"/>
          <p:cNvSpPr/>
          <p:nvPr/>
        </p:nvSpPr>
        <p:spPr>
          <a:xfrm>
            <a:off x="5584662"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6"/>
          <p:cNvSpPr/>
          <p:nvPr/>
        </p:nvSpPr>
        <p:spPr>
          <a:xfrm>
            <a:off x="6163544"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16"/>
          <p:cNvSpPr/>
          <p:nvPr/>
        </p:nvSpPr>
        <p:spPr>
          <a:xfrm>
            <a:off x="6742425"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16"/>
          <p:cNvSpPr/>
          <p:nvPr/>
        </p:nvSpPr>
        <p:spPr>
          <a:xfrm>
            <a:off x="450950" y="17604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16"/>
          <p:cNvSpPr txBox="1"/>
          <p:nvPr/>
        </p:nvSpPr>
        <p:spPr>
          <a:xfrm>
            <a:off x="742200" y="18732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collaborate effectively with other team members?</a:t>
            </a:r>
            <a:endParaRPr sz="1300">
              <a:solidFill>
                <a:schemeClr val="dk2"/>
              </a:solidFill>
              <a:latin typeface="IBM Plex Sans"/>
              <a:ea typeface="IBM Plex Sans"/>
              <a:cs typeface="IBM Plex Sans"/>
              <a:sym typeface="IBM Plex Sans"/>
            </a:endParaRPr>
          </a:p>
        </p:txBody>
      </p:sp>
      <p:sp>
        <p:nvSpPr>
          <p:cNvPr id="186" name="Google Shape;186;p16"/>
          <p:cNvSpPr/>
          <p:nvPr/>
        </p:nvSpPr>
        <p:spPr>
          <a:xfrm>
            <a:off x="450800" y="25845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16"/>
          <p:cNvSpPr txBox="1"/>
          <p:nvPr/>
        </p:nvSpPr>
        <p:spPr>
          <a:xfrm>
            <a:off x="742200" y="2697300"/>
            <a:ext cx="31977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share knowledge with other team members?</a:t>
            </a:r>
            <a:endParaRPr sz="1300">
              <a:solidFill>
                <a:schemeClr val="dk2"/>
              </a:solidFill>
              <a:latin typeface="IBM Plex Sans"/>
              <a:ea typeface="IBM Plex Sans"/>
              <a:cs typeface="IBM Plex Sans"/>
              <a:sym typeface="IBM Plex Sans"/>
            </a:endParaRPr>
          </a:p>
        </p:txBody>
      </p:sp>
      <p:sp>
        <p:nvSpPr>
          <p:cNvPr id="188" name="Google Shape;188;p16"/>
          <p:cNvSpPr/>
          <p:nvPr/>
        </p:nvSpPr>
        <p:spPr>
          <a:xfrm>
            <a:off x="451100" y="34086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16"/>
          <p:cNvSpPr/>
          <p:nvPr/>
        </p:nvSpPr>
        <p:spPr>
          <a:xfrm>
            <a:off x="451175" y="42327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16"/>
          <p:cNvSpPr txBox="1"/>
          <p:nvPr/>
        </p:nvSpPr>
        <p:spPr>
          <a:xfrm>
            <a:off x="742200" y="43455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does your team collaborate with other departments?</a:t>
            </a:r>
            <a:endParaRPr sz="1300">
              <a:solidFill>
                <a:schemeClr val="dk2"/>
              </a:solidFill>
              <a:latin typeface="IBM Plex Sans"/>
              <a:ea typeface="IBM Plex Sans"/>
              <a:cs typeface="IBM Plex Sans"/>
              <a:sym typeface="IBM Plex Sans"/>
            </a:endParaRPr>
          </a:p>
        </p:txBody>
      </p:sp>
      <p:sp>
        <p:nvSpPr>
          <p:cNvPr id="191" name="Google Shape;191;p16"/>
          <p:cNvSpPr/>
          <p:nvPr/>
        </p:nvSpPr>
        <p:spPr>
          <a:xfrm>
            <a:off x="451100" y="50568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16"/>
          <p:cNvSpPr txBox="1"/>
          <p:nvPr/>
        </p:nvSpPr>
        <p:spPr>
          <a:xfrm>
            <a:off x="742200" y="3521400"/>
            <a:ext cx="27213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Are agents open to seeing each other succeed?</a:t>
            </a:r>
            <a:endParaRPr sz="1300">
              <a:solidFill>
                <a:schemeClr val="dk2"/>
              </a:solidFill>
              <a:latin typeface="IBM Plex Sans"/>
              <a:ea typeface="IBM Plex Sans"/>
              <a:cs typeface="IBM Plex Sans"/>
              <a:sym typeface="IBM Plex Sans"/>
            </a:endParaRPr>
          </a:p>
        </p:txBody>
      </p:sp>
      <p:sp>
        <p:nvSpPr>
          <p:cNvPr id="193" name="Google Shape;193;p16"/>
          <p:cNvSpPr txBox="1"/>
          <p:nvPr/>
        </p:nvSpPr>
        <p:spPr>
          <a:xfrm>
            <a:off x="742200" y="5169600"/>
            <a:ext cx="30138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respond to other team members promptly? </a:t>
            </a:r>
            <a:endParaRPr sz="1300">
              <a:solidFill>
                <a:schemeClr val="dk2"/>
              </a:solidFill>
              <a:latin typeface="IBM Plex Sans"/>
              <a:ea typeface="IBM Plex Sans"/>
              <a:cs typeface="IBM Plex Sans"/>
              <a:sym typeface="IBM Plex Sans"/>
            </a:endParaRPr>
          </a:p>
        </p:txBody>
      </p:sp>
      <p:sp>
        <p:nvSpPr>
          <p:cNvPr id="194" name="Google Shape;194;p16"/>
          <p:cNvSpPr/>
          <p:nvPr/>
        </p:nvSpPr>
        <p:spPr>
          <a:xfrm>
            <a:off x="4426900" y="58809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16"/>
          <p:cNvSpPr/>
          <p:nvPr/>
        </p:nvSpPr>
        <p:spPr>
          <a:xfrm>
            <a:off x="5005781" y="58809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16"/>
          <p:cNvSpPr/>
          <p:nvPr/>
        </p:nvSpPr>
        <p:spPr>
          <a:xfrm>
            <a:off x="5584662" y="58809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16"/>
          <p:cNvSpPr/>
          <p:nvPr/>
        </p:nvSpPr>
        <p:spPr>
          <a:xfrm>
            <a:off x="6163544" y="58809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16"/>
          <p:cNvSpPr/>
          <p:nvPr/>
        </p:nvSpPr>
        <p:spPr>
          <a:xfrm>
            <a:off x="6742425" y="58809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16"/>
          <p:cNvSpPr/>
          <p:nvPr/>
        </p:nvSpPr>
        <p:spPr>
          <a:xfrm>
            <a:off x="451100" y="5880913"/>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16"/>
          <p:cNvSpPr txBox="1"/>
          <p:nvPr/>
        </p:nvSpPr>
        <p:spPr>
          <a:xfrm>
            <a:off x="742200" y="5993713"/>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willing is your team to assist or mentor new team members?</a:t>
            </a:r>
            <a:endParaRPr sz="1300">
              <a:solidFill>
                <a:schemeClr val="dk2"/>
              </a:solidFill>
              <a:latin typeface="IBM Plex Sans"/>
              <a:ea typeface="IBM Plex Sans"/>
              <a:cs typeface="IBM Plex Sans"/>
              <a:sym typeface="IBM Plex Sans"/>
            </a:endParaRPr>
          </a:p>
        </p:txBody>
      </p:sp>
      <p:sp>
        <p:nvSpPr>
          <p:cNvPr id="201" name="Google Shape;201;p16"/>
          <p:cNvSpPr/>
          <p:nvPr/>
        </p:nvSpPr>
        <p:spPr>
          <a:xfrm>
            <a:off x="450750" y="6705051"/>
            <a:ext cx="39759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16"/>
          <p:cNvSpPr/>
          <p:nvPr/>
        </p:nvSpPr>
        <p:spPr>
          <a:xfrm>
            <a:off x="4426650" y="6705050"/>
            <a:ext cx="28944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16"/>
          <p:cNvSpPr/>
          <p:nvPr/>
        </p:nvSpPr>
        <p:spPr>
          <a:xfrm>
            <a:off x="451050" y="6705625"/>
            <a:ext cx="3975900" cy="647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16"/>
          <p:cNvSpPr txBox="1"/>
          <p:nvPr>
            <p:ph type="ctrTitle"/>
          </p:nvPr>
        </p:nvSpPr>
        <p:spPr>
          <a:xfrm>
            <a:off x="742200" y="6818599"/>
            <a:ext cx="35259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Notes</a:t>
            </a:r>
            <a:endParaRPr sz="2000">
              <a:solidFill>
                <a:srgbClr val="FFFAF2"/>
              </a:solidFill>
              <a:latin typeface="IBM Plex Sans Medium"/>
              <a:ea typeface="IBM Plex Sans Medium"/>
              <a:cs typeface="IBM Plex Sans Medium"/>
              <a:sym typeface="IBM Plex Sans Medium"/>
            </a:endParaRPr>
          </a:p>
        </p:txBody>
      </p:sp>
      <p:sp>
        <p:nvSpPr>
          <p:cNvPr id="205" name="Google Shape;205;p16"/>
          <p:cNvSpPr/>
          <p:nvPr/>
        </p:nvSpPr>
        <p:spPr>
          <a:xfrm>
            <a:off x="4426650" y="6705625"/>
            <a:ext cx="2894400" cy="647100"/>
          </a:xfrm>
          <a:prstGeom prst="rect">
            <a:avLst/>
          </a:prstGeom>
          <a:solidFill>
            <a:srgbClr val="9A44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16"/>
          <p:cNvSpPr txBox="1"/>
          <p:nvPr>
            <p:ph type="ctrTitle"/>
          </p:nvPr>
        </p:nvSpPr>
        <p:spPr>
          <a:xfrm>
            <a:off x="4721225" y="6818600"/>
            <a:ext cx="20214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T</a:t>
            </a:r>
            <a:r>
              <a:rPr lang="en" sz="2000">
                <a:solidFill>
                  <a:srgbClr val="FFFAF2"/>
                </a:solidFill>
                <a:latin typeface="IBM Plex Sans Medium"/>
                <a:ea typeface="IBM Plex Sans Medium"/>
                <a:cs typeface="IBM Plex Sans Medium"/>
                <a:sym typeface="IBM Plex Sans Medium"/>
              </a:rPr>
              <a:t>otal</a:t>
            </a:r>
            <a:endParaRPr sz="2000">
              <a:solidFill>
                <a:srgbClr val="FFFAF2"/>
              </a:solidFill>
              <a:latin typeface="IBM Plex Sans Medium"/>
              <a:ea typeface="IBM Plex Sans Medium"/>
              <a:cs typeface="IBM Plex Sans Medium"/>
              <a:sym typeface="IBM Plex Sans Medium"/>
            </a:endParaRPr>
          </a:p>
        </p:txBody>
      </p:sp>
      <p:sp>
        <p:nvSpPr>
          <p:cNvPr id="207" name="Google Shape;207;p16"/>
          <p:cNvSpPr txBox="1"/>
          <p:nvPr/>
        </p:nvSpPr>
        <p:spPr>
          <a:xfrm>
            <a:off x="742200" y="7466000"/>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
        <p:nvSpPr>
          <p:cNvPr id="208" name="Google Shape;208;p16"/>
          <p:cNvSpPr txBox="1"/>
          <p:nvPr/>
        </p:nvSpPr>
        <p:spPr>
          <a:xfrm>
            <a:off x="4721225" y="7466000"/>
            <a:ext cx="24738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6"/>
        </a:solidFill>
      </p:bgPr>
    </p:bg>
    <p:spTree>
      <p:nvGrpSpPr>
        <p:cNvPr id="212" name="Shape 212"/>
        <p:cNvGrpSpPr/>
        <p:nvPr/>
      </p:nvGrpSpPr>
      <p:grpSpPr>
        <a:xfrm>
          <a:off x="0" y="0"/>
          <a:ext cx="0" cy="0"/>
          <a:chOff x="0" y="0"/>
          <a:chExt cx="0" cy="0"/>
        </a:xfrm>
      </p:grpSpPr>
      <p:pic>
        <p:nvPicPr>
          <p:cNvPr id="213" name="Google Shape;213;p17"/>
          <p:cNvPicPr preferRelativeResize="0"/>
          <p:nvPr/>
        </p:nvPicPr>
        <p:blipFill>
          <a:blip r:embed="rId3">
            <a:alphaModFix/>
          </a:blip>
          <a:stretch>
            <a:fillRect/>
          </a:stretch>
        </p:blipFill>
        <p:spPr>
          <a:xfrm>
            <a:off x="448050" y="9473988"/>
            <a:ext cx="228600" cy="182880"/>
          </a:xfrm>
          <a:prstGeom prst="rect">
            <a:avLst/>
          </a:prstGeom>
          <a:noFill/>
          <a:ln>
            <a:noFill/>
          </a:ln>
        </p:spPr>
      </p:pic>
      <p:sp>
        <p:nvSpPr>
          <p:cNvPr id="214" name="Google Shape;214;p17"/>
          <p:cNvSpPr/>
          <p:nvPr/>
        </p:nvSpPr>
        <p:spPr>
          <a:xfrm>
            <a:off x="451050" y="445500"/>
            <a:ext cx="6870300" cy="81027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215" name="Google Shape;215;p17"/>
          <p:cNvSpPr txBox="1"/>
          <p:nvPr/>
        </p:nvSpPr>
        <p:spPr>
          <a:xfrm>
            <a:off x="451025" y="445500"/>
            <a:ext cx="4263600" cy="884100"/>
          </a:xfrm>
          <a:prstGeom prst="rect">
            <a:avLst/>
          </a:prstGeom>
          <a:solidFill>
            <a:srgbClr val="16140C"/>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IBM Plex Sans Medium"/>
                <a:ea typeface="IBM Plex Sans Medium"/>
                <a:cs typeface="IBM Plex Sans Medium"/>
                <a:sym typeface="IBM Plex Sans Medium"/>
              </a:rPr>
              <a:t>  Customer empathy</a:t>
            </a:r>
            <a:endParaRPr sz="3000">
              <a:solidFill>
                <a:srgbClr val="FFFAF2"/>
              </a:solidFill>
              <a:latin typeface="IBM Plex Sans Medium"/>
              <a:ea typeface="IBM Plex Sans Medium"/>
              <a:cs typeface="IBM Plex Sans Medium"/>
              <a:sym typeface="IBM Plex Sans Medium"/>
            </a:endParaRPr>
          </a:p>
        </p:txBody>
      </p:sp>
      <p:sp>
        <p:nvSpPr>
          <p:cNvPr id="216" name="Google Shape;216;p17"/>
          <p:cNvSpPr txBox="1"/>
          <p:nvPr/>
        </p:nvSpPr>
        <p:spPr>
          <a:xfrm>
            <a:off x="742200" y="9396075"/>
            <a:ext cx="42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81610"/>
                </a:solidFill>
                <a:latin typeface="IBM Plex Sans"/>
                <a:ea typeface="IBM Plex Sans"/>
                <a:cs typeface="IBM Plex Sans"/>
                <a:sym typeface="IBM Plex Sans"/>
              </a:rPr>
              <a:t>CUSTOMER SERVICE TEAM EVALUATION SCORE CARD</a:t>
            </a:r>
            <a:endParaRPr sz="1000">
              <a:latin typeface="IBM Plex Sans"/>
              <a:ea typeface="IBM Plex Sans"/>
              <a:cs typeface="IBM Plex Sans"/>
              <a:sym typeface="IBM Plex Sans"/>
            </a:endParaRPr>
          </a:p>
        </p:txBody>
      </p:sp>
      <p:sp>
        <p:nvSpPr>
          <p:cNvPr id="217" name="Google Shape;217;p17"/>
          <p:cNvSpPr txBox="1"/>
          <p:nvPr>
            <p:ph idx="12" type="sldNum"/>
          </p:nvPr>
        </p:nvSpPr>
        <p:spPr>
          <a:xfrm>
            <a:off x="6947350" y="9241875"/>
            <a:ext cx="373800" cy="64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a:solidFill>
                  <a:srgbClr val="181610"/>
                </a:solidFill>
                <a:latin typeface="IBM Plex Sans Medium"/>
                <a:ea typeface="IBM Plex Sans Medium"/>
                <a:cs typeface="IBM Plex Sans Medium"/>
                <a:sym typeface="IBM Plex Sans Medium"/>
              </a:rPr>
              <a:t>5</a:t>
            </a:r>
            <a:endParaRPr sz="1400">
              <a:solidFill>
                <a:srgbClr val="181610"/>
              </a:solidFill>
              <a:latin typeface="Playfair Display ExtraBold"/>
              <a:ea typeface="Playfair Display ExtraBold"/>
              <a:cs typeface="Playfair Display ExtraBold"/>
              <a:sym typeface="Playfair Display ExtraBold"/>
            </a:endParaRPr>
          </a:p>
        </p:txBody>
      </p:sp>
      <p:sp>
        <p:nvSpPr>
          <p:cNvPr id="218" name="Google Shape;218;p17"/>
          <p:cNvSpPr txBox="1"/>
          <p:nvPr/>
        </p:nvSpPr>
        <p:spPr>
          <a:xfrm>
            <a:off x="4426925" y="445500"/>
            <a:ext cx="2894400" cy="884100"/>
          </a:xfrm>
          <a:prstGeom prst="rect">
            <a:avLst/>
          </a:prstGeom>
          <a:solidFill>
            <a:srgbClr val="9A4497"/>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IBM Plex Sans Medium"/>
                <a:ea typeface="IBM Plex Sans Medium"/>
                <a:cs typeface="IBM Plex Sans Medium"/>
                <a:sym typeface="IBM Plex Sans Medium"/>
              </a:rPr>
              <a:t>  </a:t>
            </a:r>
            <a:r>
              <a:rPr lang="en" sz="3000">
                <a:solidFill>
                  <a:srgbClr val="FFFAF2"/>
                </a:solidFill>
                <a:latin typeface="IBM Plex Sans Medium"/>
                <a:ea typeface="IBM Plex Sans Medium"/>
                <a:cs typeface="IBM Plex Sans Medium"/>
                <a:sym typeface="IBM Plex Sans Medium"/>
              </a:rPr>
              <a:t>Rating</a:t>
            </a:r>
            <a:endParaRPr sz="3000">
              <a:solidFill>
                <a:srgbClr val="FFFAF2"/>
              </a:solidFill>
              <a:latin typeface="IBM Plex Sans Medium"/>
              <a:ea typeface="IBM Plex Sans Medium"/>
              <a:cs typeface="IBM Plex Sans Medium"/>
              <a:sym typeface="IBM Plex Sans Medium"/>
            </a:endParaRPr>
          </a:p>
        </p:txBody>
      </p:sp>
      <p:sp>
        <p:nvSpPr>
          <p:cNvPr id="219" name="Google Shape;219;p17"/>
          <p:cNvSpPr/>
          <p:nvPr/>
        </p:nvSpPr>
        <p:spPr>
          <a:xfrm>
            <a:off x="4426900"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17"/>
          <p:cNvSpPr/>
          <p:nvPr/>
        </p:nvSpPr>
        <p:spPr>
          <a:xfrm>
            <a:off x="5005781"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17"/>
          <p:cNvSpPr/>
          <p:nvPr/>
        </p:nvSpPr>
        <p:spPr>
          <a:xfrm>
            <a:off x="5584662"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17"/>
          <p:cNvSpPr/>
          <p:nvPr/>
        </p:nvSpPr>
        <p:spPr>
          <a:xfrm>
            <a:off x="6163544"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17"/>
          <p:cNvSpPr/>
          <p:nvPr/>
        </p:nvSpPr>
        <p:spPr>
          <a:xfrm>
            <a:off x="6742425"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17"/>
          <p:cNvSpPr txBox="1"/>
          <p:nvPr/>
        </p:nvSpPr>
        <p:spPr>
          <a:xfrm>
            <a:off x="513207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2</a:t>
            </a:r>
            <a:endParaRPr b="1" sz="1300">
              <a:solidFill>
                <a:schemeClr val="lt1"/>
              </a:solidFill>
              <a:latin typeface="IBM Plex Sans"/>
              <a:ea typeface="IBM Plex Sans"/>
              <a:cs typeface="IBM Plex Sans"/>
              <a:sym typeface="IBM Plex Sans"/>
            </a:endParaRPr>
          </a:p>
        </p:txBody>
      </p:sp>
      <p:sp>
        <p:nvSpPr>
          <p:cNvPr id="225" name="Google Shape;225;p17"/>
          <p:cNvSpPr txBox="1"/>
          <p:nvPr/>
        </p:nvSpPr>
        <p:spPr>
          <a:xfrm>
            <a:off x="571095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3</a:t>
            </a:r>
            <a:endParaRPr b="1" sz="1300">
              <a:solidFill>
                <a:schemeClr val="lt1"/>
              </a:solidFill>
              <a:latin typeface="IBM Plex Sans"/>
              <a:ea typeface="IBM Plex Sans"/>
              <a:cs typeface="IBM Plex Sans"/>
              <a:sym typeface="IBM Plex Sans"/>
            </a:endParaRPr>
          </a:p>
        </p:txBody>
      </p:sp>
      <p:sp>
        <p:nvSpPr>
          <p:cNvPr id="226" name="Google Shape;226;p17"/>
          <p:cNvSpPr txBox="1"/>
          <p:nvPr/>
        </p:nvSpPr>
        <p:spPr>
          <a:xfrm>
            <a:off x="628982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4</a:t>
            </a:r>
            <a:endParaRPr b="1" sz="1300">
              <a:solidFill>
                <a:schemeClr val="lt1"/>
              </a:solidFill>
              <a:latin typeface="IBM Plex Sans"/>
              <a:ea typeface="IBM Plex Sans"/>
              <a:cs typeface="IBM Plex Sans"/>
              <a:sym typeface="IBM Plex Sans"/>
            </a:endParaRPr>
          </a:p>
        </p:txBody>
      </p:sp>
      <p:sp>
        <p:nvSpPr>
          <p:cNvPr id="227" name="Google Shape;227;p17"/>
          <p:cNvSpPr txBox="1"/>
          <p:nvPr/>
        </p:nvSpPr>
        <p:spPr>
          <a:xfrm>
            <a:off x="68687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5</a:t>
            </a:r>
            <a:endParaRPr b="1" sz="1300">
              <a:solidFill>
                <a:schemeClr val="lt1"/>
              </a:solidFill>
              <a:latin typeface="IBM Plex Sans"/>
              <a:ea typeface="IBM Plex Sans"/>
              <a:cs typeface="IBM Plex Sans"/>
              <a:sym typeface="IBM Plex Sans"/>
            </a:endParaRPr>
          </a:p>
        </p:txBody>
      </p:sp>
      <p:sp>
        <p:nvSpPr>
          <p:cNvPr id="228" name="Google Shape;228;p17"/>
          <p:cNvSpPr txBox="1"/>
          <p:nvPr/>
        </p:nvSpPr>
        <p:spPr>
          <a:xfrm>
            <a:off x="45532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1</a:t>
            </a:r>
            <a:endParaRPr b="1" sz="1300">
              <a:solidFill>
                <a:schemeClr val="lt1"/>
              </a:solidFill>
              <a:latin typeface="IBM Plex Sans"/>
              <a:ea typeface="IBM Plex Sans"/>
              <a:cs typeface="IBM Plex Sans"/>
              <a:sym typeface="IBM Plex Sans"/>
            </a:endParaRPr>
          </a:p>
        </p:txBody>
      </p:sp>
      <p:sp>
        <p:nvSpPr>
          <p:cNvPr id="229" name="Google Shape;229;p17"/>
          <p:cNvSpPr/>
          <p:nvPr/>
        </p:nvSpPr>
        <p:spPr>
          <a:xfrm>
            <a:off x="451050" y="1329600"/>
            <a:ext cx="3975900" cy="4308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17"/>
          <p:cNvSpPr/>
          <p:nvPr/>
        </p:nvSpPr>
        <p:spPr>
          <a:xfrm>
            <a:off x="4426900"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17"/>
          <p:cNvSpPr/>
          <p:nvPr/>
        </p:nvSpPr>
        <p:spPr>
          <a:xfrm>
            <a:off x="5005781"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232" name="Google Shape;232;p17"/>
          <p:cNvSpPr/>
          <p:nvPr/>
        </p:nvSpPr>
        <p:spPr>
          <a:xfrm>
            <a:off x="5584662"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17"/>
          <p:cNvSpPr/>
          <p:nvPr/>
        </p:nvSpPr>
        <p:spPr>
          <a:xfrm>
            <a:off x="6163544"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17"/>
          <p:cNvSpPr/>
          <p:nvPr/>
        </p:nvSpPr>
        <p:spPr>
          <a:xfrm>
            <a:off x="6742425"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17"/>
          <p:cNvSpPr/>
          <p:nvPr/>
        </p:nvSpPr>
        <p:spPr>
          <a:xfrm>
            <a:off x="4426900"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17"/>
          <p:cNvSpPr/>
          <p:nvPr/>
        </p:nvSpPr>
        <p:spPr>
          <a:xfrm>
            <a:off x="5005781"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17"/>
          <p:cNvSpPr/>
          <p:nvPr/>
        </p:nvSpPr>
        <p:spPr>
          <a:xfrm>
            <a:off x="5584662"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17"/>
          <p:cNvSpPr/>
          <p:nvPr/>
        </p:nvSpPr>
        <p:spPr>
          <a:xfrm>
            <a:off x="6163544"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17"/>
          <p:cNvSpPr/>
          <p:nvPr/>
        </p:nvSpPr>
        <p:spPr>
          <a:xfrm>
            <a:off x="6742425"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17"/>
          <p:cNvSpPr/>
          <p:nvPr/>
        </p:nvSpPr>
        <p:spPr>
          <a:xfrm>
            <a:off x="4426900"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17"/>
          <p:cNvSpPr/>
          <p:nvPr/>
        </p:nvSpPr>
        <p:spPr>
          <a:xfrm>
            <a:off x="5005781"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17"/>
          <p:cNvSpPr/>
          <p:nvPr/>
        </p:nvSpPr>
        <p:spPr>
          <a:xfrm>
            <a:off x="5584662"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17"/>
          <p:cNvSpPr/>
          <p:nvPr/>
        </p:nvSpPr>
        <p:spPr>
          <a:xfrm>
            <a:off x="6163544"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17"/>
          <p:cNvSpPr/>
          <p:nvPr/>
        </p:nvSpPr>
        <p:spPr>
          <a:xfrm>
            <a:off x="6742425"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17"/>
          <p:cNvSpPr/>
          <p:nvPr/>
        </p:nvSpPr>
        <p:spPr>
          <a:xfrm>
            <a:off x="4426900"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17"/>
          <p:cNvSpPr/>
          <p:nvPr/>
        </p:nvSpPr>
        <p:spPr>
          <a:xfrm>
            <a:off x="5005781"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17"/>
          <p:cNvSpPr/>
          <p:nvPr/>
        </p:nvSpPr>
        <p:spPr>
          <a:xfrm>
            <a:off x="5584662"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17"/>
          <p:cNvSpPr/>
          <p:nvPr/>
        </p:nvSpPr>
        <p:spPr>
          <a:xfrm>
            <a:off x="6163544"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17"/>
          <p:cNvSpPr/>
          <p:nvPr/>
        </p:nvSpPr>
        <p:spPr>
          <a:xfrm>
            <a:off x="6742425"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17"/>
          <p:cNvSpPr/>
          <p:nvPr/>
        </p:nvSpPr>
        <p:spPr>
          <a:xfrm>
            <a:off x="4426900"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17"/>
          <p:cNvSpPr/>
          <p:nvPr/>
        </p:nvSpPr>
        <p:spPr>
          <a:xfrm>
            <a:off x="5005781"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17"/>
          <p:cNvSpPr/>
          <p:nvPr/>
        </p:nvSpPr>
        <p:spPr>
          <a:xfrm>
            <a:off x="5584662"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17"/>
          <p:cNvSpPr/>
          <p:nvPr/>
        </p:nvSpPr>
        <p:spPr>
          <a:xfrm>
            <a:off x="6163544"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17"/>
          <p:cNvSpPr/>
          <p:nvPr/>
        </p:nvSpPr>
        <p:spPr>
          <a:xfrm>
            <a:off x="6742425"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17"/>
          <p:cNvSpPr/>
          <p:nvPr/>
        </p:nvSpPr>
        <p:spPr>
          <a:xfrm>
            <a:off x="4426900"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17"/>
          <p:cNvSpPr/>
          <p:nvPr/>
        </p:nvSpPr>
        <p:spPr>
          <a:xfrm>
            <a:off x="5005781"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17"/>
          <p:cNvSpPr/>
          <p:nvPr/>
        </p:nvSpPr>
        <p:spPr>
          <a:xfrm>
            <a:off x="5584662"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17"/>
          <p:cNvSpPr/>
          <p:nvPr/>
        </p:nvSpPr>
        <p:spPr>
          <a:xfrm>
            <a:off x="6163544"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17"/>
          <p:cNvSpPr/>
          <p:nvPr/>
        </p:nvSpPr>
        <p:spPr>
          <a:xfrm>
            <a:off x="6742425"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17"/>
          <p:cNvSpPr/>
          <p:nvPr/>
        </p:nvSpPr>
        <p:spPr>
          <a:xfrm>
            <a:off x="450950" y="17604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17"/>
          <p:cNvSpPr txBox="1"/>
          <p:nvPr/>
        </p:nvSpPr>
        <p:spPr>
          <a:xfrm>
            <a:off x="742200" y="18732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show empathy to customers regularly?</a:t>
            </a:r>
            <a:endParaRPr sz="1300">
              <a:solidFill>
                <a:schemeClr val="dk2"/>
              </a:solidFill>
              <a:latin typeface="IBM Plex Sans"/>
              <a:ea typeface="IBM Plex Sans"/>
              <a:cs typeface="IBM Plex Sans"/>
              <a:sym typeface="IBM Plex Sans"/>
            </a:endParaRPr>
          </a:p>
        </p:txBody>
      </p:sp>
      <p:sp>
        <p:nvSpPr>
          <p:cNvPr id="262" name="Google Shape;262;p17"/>
          <p:cNvSpPr/>
          <p:nvPr/>
        </p:nvSpPr>
        <p:spPr>
          <a:xfrm>
            <a:off x="450800" y="25845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17"/>
          <p:cNvSpPr txBox="1"/>
          <p:nvPr/>
        </p:nvSpPr>
        <p:spPr>
          <a:xfrm>
            <a:off x="742200" y="26973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 agents interact with upset or difficult customers?</a:t>
            </a:r>
            <a:endParaRPr sz="1300">
              <a:solidFill>
                <a:schemeClr val="dk2"/>
              </a:solidFill>
              <a:latin typeface="IBM Plex Sans"/>
              <a:ea typeface="IBM Plex Sans"/>
              <a:cs typeface="IBM Plex Sans"/>
              <a:sym typeface="IBM Plex Sans"/>
            </a:endParaRPr>
          </a:p>
        </p:txBody>
      </p:sp>
      <p:sp>
        <p:nvSpPr>
          <p:cNvPr id="264" name="Google Shape;264;p17"/>
          <p:cNvSpPr/>
          <p:nvPr/>
        </p:nvSpPr>
        <p:spPr>
          <a:xfrm>
            <a:off x="451100" y="34086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17"/>
          <p:cNvSpPr/>
          <p:nvPr/>
        </p:nvSpPr>
        <p:spPr>
          <a:xfrm>
            <a:off x="451175" y="42327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17"/>
          <p:cNvSpPr txBox="1"/>
          <p:nvPr/>
        </p:nvSpPr>
        <p:spPr>
          <a:xfrm>
            <a:off x="742200" y="43455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does your team relate to your customers?</a:t>
            </a:r>
            <a:endParaRPr sz="1300">
              <a:solidFill>
                <a:schemeClr val="dk2"/>
              </a:solidFill>
              <a:latin typeface="IBM Plex Sans"/>
              <a:ea typeface="IBM Plex Sans"/>
              <a:cs typeface="IBM Plex Sans"/>
              <a:sym typeface="IBM Plex Sans"/>
            </a:endParaRPr>
          </a:p>
        </p:txBody>
      </p:sp>
      <p:sp>
        <p:nvSpPr>
          <p:cNvPr id="267" name="Google Shape;267;p17"/>
          <p:cNvSpPr/>
          <p:nvPr/>
        </p:nvSpPr>
        <p:spPr>
          <a:xfrm>
            <a:off x="451100" y="50568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17"/>
          <p:cNvSpPr txBox="1"/>
          <p:nvPr/>
        </p:nvSpPr>
        <p:spPr>
          <a:xfrm>
            <a:off x="742200" y="3521388"/>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maintain a positive attitude no matter the customer interaction?</a:t>
            </a:r>
            <a:endParaRPr sz="1300">
              <a:solidFill>
                <a:schemeClr val="dk2"/>
              </a:solidFill>
              <a:latin typeface="IBM Plex Sans"/>
              <a:ea typeface="IBM Plex Sans"/>
              <a:cs typeface="IBM Plex Sans"/>
              <a:sym typeface="IBM Plex Sans"/>
            </a:endParaRPr>
          </a:p>
        </p:txBody>
      </p:sp>
      <p:sp>
        <p:nvSpPr>
          <p:cNvPr id="269" name="Google Shape;269;p17"/>
          <p:cNvSpPr txBox="1"/>
          <p:nvPr/>
        </p:nvSpPr>
        <p:spPr>
          <a:xfrm>
            <a:off x="742200" y="51696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consistently does your team show empathy across all interactions?</a:t>
            </a:r>
            <a:endParaRPr sz="1300">
              <a:solidFill>
                <a:schemeClr val="dk2"/>
              </a:solidFill>
              <a:latin typeface="IBM Plex Sans"/>
              <a:ea typeface="IBM Plex Sans"/>
              <a:cs typeface="IBM Plex Sans"/>
              <a:sym typeface="IBM Plex Sans"/>
            </a:endParaRPr>
          </a:p>
        </p:txBody>
      </p:sp>
      <p:sp>
        <p:nvSpPr>
          <p:cNvPr id="270" name="Google Shape;270;p17"/>
          <p:cNvSpPr/>
          <p:nvPr/>
        </p:nvSpPr>
        <p:spPr>
          <a:xfrm>
            <a:off x="451100" y="5880900"/>
            <a:ext cx="3975900" cy="1010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17"/>
          <p:cNvSpPr txBox="1"/>
          <p:nvPr/>
        </p:nvSpPr>
        <p:spPr>
          <a:xfrm>
            <a:off x="742200" y="5993600"/>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How effectively does your team show empathy across non-verbal communication channels like chat and email?</a:t>
            </a:r>
            <a:endParaRPr sz="1300">
              <a:solidFill>
                <a:schemeClr val="dk2"/>
              </a:solidFill>
              <a:latin typeface="IBM Plex Sans"/>
              <a:ea typeface="IBM Plex Sans"/>
              <a:cs typeface="IBM Plex Sans"/>
              <a:sym typeface="IBM Plex Sans"/>
            </a:endParaRPr>
          </a:p>
        </p:txBody>
      </p:sp>
      <p:sp>
        <p:nvSpPr>
          <p:cNvPr id="272" name="Google Shape;272;p17"/>
          <p:cNvSpPr/>
          <p:nvPr/>
        </p:nvSpPr>
        <p:spPr>
          <a:xfrm>
            <a:off x="450750" y="6891401"/>
            <a:ext cx="39759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17"/>
          <p:cNvSpPr/>
          <p:nvPr/>
        </p:nvSpPr>
        <p:spPr>
          <a:xfrm>
            <a:off x="4426650" y="6891400"/>
            <a:ext cx="28944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17"/>
          <p:cNvSpPr/>
          <p:nvPr/>
        </p:nvSpPr>
        <p:spPr>
          <a:xfrm>
            <a:off x="451050" y="6891975"/>
            <a:ext cx="3975900" cy="647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17"/>
          <p:cNvSpPr txBox="1"/>
          <p:nvPr>
            <p:ph type="ctrTitle"/>
          </p:nvPr>
        </p:nvSpPr>
        <p:spPr>
          <a:xfrm>
            <a:off x="742200" y="7004949"/>
            <a:ext cx="35259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Notes</a:t>
            </a:r>
            <a:endParaRPr sz="2000">
              <a:solidFill>
                <a:srgbClr val="FFFAF2"/>
              </a:solidFill>
              <a:latin typeface="IBM Plex Sans Medium"/>
              <a:ea typeface="IBM Plex Sans Medium"/>
              <a:cs typeface="IBM Plex Sans Medium"/>
              <a:sym typeface="IBM Plex Sans Medium"/>
            </a:endParaRPr>
          </a:p>
        </p:txBody>
      </p:sp>
      <p:sp>
        <p:nvSpPr>
          <p:cNvPr id="276" name="Google Shape;276;p17"/>
          <p:cNvSpPr/>
          <p:nvPr/>
        </p:nvSpPr>
        <p:spPr>
          <a:xfrm>
            <a:off x="4426650" y="6891975"/>
            <a:ext cx="2894400" cy="647100"/>
          </a:xfrm>
          <a:prstGeom prst="rect">
            <a:avLst/>
          </a:prstGeom>
          <a:solidFill>
            <a:srgbClr val="9A44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17"/>
          <p:cNvSpPr txBox="1"/>
          <p:nvPr>
            <p:ph type="ctrTitle"/>
          </p:nvPr>
        </p:nvSpPr>
        <p:spPr>
          <a:xfrm>
            <a:off x="4721225" y="7004950"/>
            <a:ext cx="20214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Total</a:t>
            </a:r>
            <a:endParaRPr sz="2000">
              <a:solidFill>
                <a:srgbClr val="FFFAF2"/>
              </a:solidFill>
              <a:latin typeface="IBM Plex Sans Medium"/>
              <a:ea typeface="IBM Plex Sans Medium"/>
              <a:cs typeface="IBM Plex Sans Medium"/>
              <a:sym typeface="IBM Plex Sans Medium"/>
            </a:endParaRPr>
          </a:p>
        </p:txBody>
      </p:sp>
      <p:sp>
        <p:nvSpPr>
          <p:cNvPr id="278" name="Google Shape;278;p17"/>
          <p:cNvSpPr txBox="1"/>
          <p:nvPr/>
        </p:nvSpPr>
        <p:spPr>
          <a:xfrm>
            <a:off x="742200" y="7652350"/>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
        <p:nvSpPr>
          <p:cNvPr id="279" name="Google Shape;279;p17"/>
          <p:cNvSpPr txBox="1"/>
          <p:nvPr/>
        </p:nvSpPr>
        <p:spPr>
          <a:xfrm>
            <a:off x="4721225" y="7652350"/>
            <a:ext cx="24738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6"/>
        </a:solidFill>
      </p:bgPr>
    </p:bg>
    <p:spTree>
      <p:nvGrpSpPr>
        <p:cNvPr id="283" name="Shape 283"/>
        <p:cNvGrpSpPr/>
        <p:nvPr/>
      </p:nvGrpSpPr>
      <p:grpSpPr>
        <a:xfrm>
          <a:off x="0" y="0"/>
          <a:ext cx="0" cy="0"/>
          <a:chOff x="0" y="0"/>
          <a:chExt cx="0" cy="0"/>
        </a:xfrm>
      </p:grpSpPr>
      <p:pic>
        <p:nvPicPr>
          <p:cNvPr id="284" name="Google Shape;284;p18"/>
          <p:cNvPicPr preferRelativeResize="0"/>
          <p:nvPr/>
        </p:nvPicPr>
        <p:blipFill>
          <a:blip r:embed="rId3">
            <a:alphaModFix/>
          </a:blip>
          <a:stretch>
            <a:fillRect/>
          </a:stretch>
        </p:blipFill>
        <p:spPr>
          <a:xfrm>
            <a:off x="448050" y="9473988"/>
            <a:ext cx="228600" cy="182880"/>
          </a:xfrm>
          <a:prstGeom prst="rect">
            <a:avLst/>
          </a:prstGeom>
          <a:noFill/>
          <a:ln>
            <a:noFill/>
          </a:ln>
        </p:spPr>
      </p:pic>
      <p:sp>
        <p:nvSpPr>
          <p:cNvPr id="285" name="Google Shape;285;p18"/>
          <p:cNvSpPr/>
          <p:nvPr/>
        </p:nvSpPr>
        <p:spPr>
          <a:xfrm>
            <a:off x="451050" y="445500"/>
            <a:ext cx="6870300" cy="81027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286" name="Google Shape;286;p18"/>
          <p:cNvSpPr txBox="1"/>
          <p:nvPr/>
        </p:nvSpPr>
        <p:spPr>
          <a:xfrm>
            <a:off x="451025" y="445500"/>
            <a:ext cx="3975900" cy="884100"/>
          </a:xfrm>
          <a:prstGeom prst="rect">
            <a:avLst/>
          </a:prstGeom>
          <a:solidFill>
            <a:srgbClr val="16140C"/>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IBM Plex Sans Medium"/>
                <a:ea typeface="IBM Plex Sans Medium"/>
                <a:cs typeface="IBM Plex Sans Medium"/>
                <a:sym typeface="IBM Plex Sans Medium"/>
              </a:rPr>
              <a:t>  Productivity</a:t>
            </a:r>
            <a:endParaRPr sz="3000">
              <a:solidFill>
                <a:srgbClr val="FFFAF2"/>
              </a:solidFill>
              <a:latin typeface="IBM Plex Sans Medium"/>
              <a:ea typeface="IBM Plex Sans Medium"/>
              <a:cs typeface="IBM Plex Sans Medium"/>
              <a:sym typeface="IBM Plex Sans Medium"/>
            </a:endParaRPr>
          </a:p>
        </p:txBody>
      </p:sp>
      <p:sp>
        <p:nvSpPr>
          <p:cNvPr id="287" name="Google Shape;287;p18"/>
          <p:cNvSpPr txBox="1"/>
          <p:nvPr/>
        </p:nvSpPr>
        <p:spPr>
          <a:xfrm>
            <a:off x="742200" y="9396075"/>
            <a:ext cx="42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81610"/>
                </a:solidFill>
                <a:latin typeface="IBM Plex Sans"/>
                <a:ea typeface="IBM Plex Sans"/>
                <a:cs typeface="IBM Plex Sans"/>
                <a:sym typeface="IBM Plex Sans"/>
              </a:rPr>
              <a:t>CUSTOMER SERVICE TEAM EVALUATION SCORE CARD</a:t>
            </a:r>
            <a:endParaRPr sz="1000">
              <a:latin typeface="IBM Plex Sans"/>
              <a:ea typeface="IBM Plex Sans"/>
              <a:cs typeface="IBM Plex Sans"/>
              <a:sym typeface="IBM Plex Sans"/>
            </a:endParaRPr>
          </a:p>
        </p:txBody>
      </p:sp>
      <p:sp>
        <p:nvSpPr>
          <p:cNvPr id="288" name="Google Shape;288;p18"/>
          <p:cNvSpPr txBox="1"/>
          <p:nvPr>
            <p:ph idx="12" type="sldNum"/>
          </p:nvPr>
        </p:nvSpPr>
        <p:spPr>
          <a:xfrm>
            <a:off x="6947350" y="9241875"/>
            <a:ext cx="373800" cy="64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a:solidFill>
                  <a:srgbClr val="181610"/>
                </a:solidFill>
                <a:latin typeface="IBM Plex Sans Medium"/>
                <a:ea typeface="IBM Plex Sans Medium"/>
                <a:cs typeface="IBM Plex Sans Medium"/>
                <a:sym typeface="IBM Plex Sans Medium"/>
              </a:rPr>
              <a:t>6</a:t>
            </a:r>
            <a:endParaRPr sz="1400">
              <a:solidFill>
                <a:srgbClr val="181610"/>
              </a:solidFill>
              <a:latin typeface="Playfair Display ExtraBold"/>
              <a:ea typeface="Playfair Display ExtraBold"/>
              <a:cs typeface="Playfair Display ExtraBold"/>
              <a:sym typeface="Playfair Display ExtraBold"/>
            </a:endParaRPr>
          </a:p>
        </p:txBody>
      </p:sp>
      <p:sp>
        <p:nvSpPr>
          <p:cNvPr id="289" name="Google Shape;289;p18"/>
          <p:cNvSpPr txBox="1"/>
          <p:nvPr/>
        </p:nvSpPr>
        <p:spPr>
          <a:xfrm>
            <a:off x="4426925" y="445500"/>
            <a:ext cx="2894400" cy="884100"/>
          </a:xfrm>
          <a:prstGeom prst="rect">
            <a:avLst/>
          </a:prstGeom>
          <a:solidFill>
            <a:srgbClr val="9A4497"/>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IBM Plex Sans Medium"/>
                <a:ea typeface="IBM Plex Sans Medium"/>
                <a:cs typeface="IBM Plex Sans Medium"/>
                <a:sym typeface="IBM Plex Sans Medium"/>
              </a:rPr>
              <a:t>  </a:t>
            </a:r>
            <a:r>
              <a:rPr lang="en" sz="3000">
                <a:solidFill>
                  <a:srgbClr val="FFFAF2"/>
                </a:solidFill>
                <a:latin typeface="IBM Plex Sans Medium"/>
                <a:ea typeface="IBM Plex Sans Medium"/>
                <a:cs typeface="IBM Plex Sans Medium"/>
                <a:sym typeface="IBM Plex Sans Medium"/>
              </a:rPr>
              <a:t>Rating</a:t>
            </a:r>
            <a:endParaRPr sz="3000">
              <a:solidFill>
                <a:srgbClr val="FFFAF2"/>
              </a:solidFill>
              <a:latin typeface="IBM Plex Sans Medium"/>
              <a:ea typeface="IBM Plex Sans Medium"/>
              <a:cs typeface="IBM Plex Sans Medium"/>
              <a:sym typeface="IBM Plex Sans Medium"/>
            </a:endParaRPr>
          </a:p>
        </p:txBody>
      </p:sp>
      <p:sp>
        <p:nvSpPr>
          <p:cNvPr id="290" name="Google Shape;290;p18"/>
          <p:cNvSpPr/>
          <p:nvPr/>
        </p:nvSpPr>
        <p:spPr>
          <a:xfrm>
            <a:off x="4426900"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18"/>
          <p:cNvSpPr/>
          <p:nvPr/>
        </p:nvSpPr>
        <p:spPr>
          <a:xfrm>
            <a:off x="5005781"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 name="Google Shape;292;p18"/>
          <p:cNvSpPr/>
          <p:nvPr/>
        </p:nvSpPr>
        <p:spPr>
          <a:xfrm>
            <a:off x="5584662"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18"/>
          <p:cNvSpPr/>
          <p:nvPr/>
        </p:nvSpPr>
        <p:spPr>
          <a:xfrm>
            <a:off x="6163544"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18"/>
          <p:cNvSpPr/>
          <p:nvPr/>
        </p:nvSpPr>
        <p:spPr>
          <a:xfrm>
            <a:off x="6742425" y="1329600"/>
            <a:ext cx="579000" cy="43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18"/>
          <p:cNvSpPr txBox="1"/>
          <p:nvPr/>
        </p:nvSpPr>
        <p:spPr>
          <a:xfrm>
            <a:off x="513207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2</a:t>
            </a:r>
            <a:endParaRPr b="1" sz="1300">
              <a:solidFill>
                <a:schemeClr val="lt1"/>
              </a:solidFill>
              <a:latin typeface="IBM Plex Sans"/>
              <a:ea typeface="IBM Plex Sans"/>
              <a:cs typeface="IBM Plex Sans"/>
              <a:sym typeface="IBM Plex Sans"/>
            </a:endParaRPr>
          </a:p>
        </p:txBody>
      </p:sp>
      <p:sp>
        <p:nvSpPr>
          <p:cNvPr id="296" name="Google Shape;296;p18"/>
          <p:cNvSpPr txBox="1"/>
          <p:nvPr/>
        </p:nvSpPr>
        <p:spPr>
          <a:xfrm>
            <a:off x="571095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3</a:t>
            </a:r>
            <a:endParaRPr b="1" sz="1300">
              <a:solidFill>
                <a:schemeClr val="lt1"/>
              </a:solidFill>
              <a:latin typeface="IBM Plex Sans"/>
              <a:ea typeface="IBM Plex Sans"/>
              <a:cs typeface="IBM Plex Sans"/>
              <a:sym typeface="IBM Plex Sans"/>
            </a:endParaRPr>
          </a:p>
        </p:txBody>
      </p:sp>
      <p:sp>
        <p:nvSpPr>
          <p:cNvPr id="297" name="Google Shape;297;p18"/>
          <p:cNvSpPr txBox="1"/>
          <p:nvPr/>
        </p:nvSpPr>
        <p:spPr>
          <a:xfrm>
            <a:off x="6289825"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4</a:t>
            </a:r>
            <a:endParaRPr b="1" sz="1300">
              <a:solidFill>
                <a:schemeClr val="lt1"/>
              </a:solidFill>
              <a:latin typeface="IBM Plex Sans"/>
              <a:ea typeface="IBM Plex Sans"/>
              <a:cs typeface="IBM Plex Sans"/>
              <a:sym typeface="IBM Plex Sans"/>
            </a:endParaRPr>
          </a:p>
        </p:txBody>
      </p:sp>
      <p:sp>
        <p:nvSpPr>
          <p:cNvPr id="298" name="Google Shape;298;p18"/>
          <p:cNvSpPr txBox="1"/>
          <p:nvPr/>
        </p:nvSpPr>
        <p:spPr>
          <a:xfrm>
            <a:off x="68687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5</a:t>
            </a:r>
            <a:endParaRPr b="1" sz="1300">
              <a:solidFill>
                <a:schemeClr val="lt1"/>
              </a:solidFill>
              <a:latin typeface="IBM Plex Sans"/>
              <a:ea typeface="IBM Plex Sans"/>
              <a:cs typeface="IBM Plex Sans"/>
              <a:sym typeface="IBM Plex Sans"/>
            </a:endParaRPr>
          </a:p>
        </p:txBody>
      </p:sp>
      <p:sp>
        <p:nvSpPr>
          <p:cNvPr id="299" name="Google Shape;299;p18"/>
          <p:cNvSpPr txBox="1"/>
          <p:nvPr/>
        </p:nvSpPr>
        <p:spPr>
          <a:xfrm>
            <a:off x="4553200" y="1350775"/>
            <a:ext cx="3264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IBM Plex Sans"/>
                <a:ea typeface="IBM Plex Sans"/>
                <a:cs typeface="IBM Plex Sans"/>
                <a:sym typeface="IBM Plex Sans"/>
              </a:rPr>
              <a:t>1</a:t>
            </a:r>
            <a:endParaRPr b="1" sz="1300">
              <a:solidFill>
                <a:schemeClr val="lt1"/>
              </a:solidFill>
              <a:latin typeface="IBM Plex Sans"/>
              <a:ea typeface="IBM Plex Sans"/>
              <a:cs typeface="IBM Plex Sans"/>
              <a:sym typeface="IBM Plex Sans"/>
            </a:endParaRPr>
          </a:p>
        </p:txBody>
      </p:sp>
      <p:sp>
        <p:nvSpPr>
          <p:cNvPr id="300" name="Google Shape;300;p18"/>
          <p:cNvSpPr/>
          <p:nvPr/>
        </p:nvSpPr>
        <p:spPr>
          <a:xfrm>
            <a:off x="451050" y="1329600"/>
            <a:ext cx="3975900" cy="4308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18"/>
          <p:cNvSpPr/>
          <p:nvPr/>
        </p:nvSpPr>
        <p:spPr>
          <a:xfrm>
            <a:off x="4426900"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18"/>
          <p:cNvSpPr/>
          <p:nvPr/>
        </p:nvSpPr>
        <p:spPr>
          <a:xfrm>
            <a:off x="5005781"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303" name="Google Shape;303;p18"/>
          <p:cNvSpPr/>
          <p:nvPr/>
        </p:nvSpPr>
        <p:spPr>
          <a:xfrm>
            <a:off x="5584662"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18"/>
          <p:cNvSpPr/>
          <p:nvPr/>
        </p:nvSpPr>
        <p:spPr>
          <a:xfrm>
            <a:off x="6163544"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18"/>
          <p:cNvSpPr/>
          <p:nvPr/>
        </p:nvSpPr>
        <p:spPr>
          <a:xfrm>
            <a:off x="6742425" y="17604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18"/>
          <p:cNvSpPr/>
          <p:nvPr/>
        </p:nvSpPr>
        <p:spPr>
          <a:xfrm>
            <a:off x="4426900"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18"/>
          <p:cNvSpPr/>
          <p:nvPr/>
        </p:nvSpPr>
        <p:spPr>
          <a:xfrm>
            <a:off x="5005781"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18"/>
          <p:cNvSpPr/>
          <p:nvPr/>
        </p:nvSpPr>
        <p:spPr>
          <a:xfrm>
            <a:off x="5584662"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18"/>
          <p:cNvSpPr/>
          <p:nvPr/>
        </p:nvSpPr>
        <p:spPr>
          <a:xfrm>
            <a:off x="6163544"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18"/>
          <p:cNvSpPr/>
          <p:nvPr/>
        </p:nvSpPr>
        <p:spPr>
          <a:xfrm>
            <a:off x="6742425" y="25845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18"/>
          <p:cNvSpPr/>
          <p:nvPr/>
        </p:nvSpPr>
        <p:spPr>
          <a:xfrm>
            <a:off x="4426900"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18"/>
          <p:cNvSpPr/>
          <p:nvPr/>
        </p:nvSpPr>
        <p:spPr>
          <a:xfrm>
            <a:off x="5005781"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18"/>
          <p:cNvSpPr/>
          <p:nvPr/>
        </p:nvSpPr>
        <p:spPr>
          <a:xfrm>
            <a:off x="5584662"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18"/>
          <p:cNvSpPr/>
          <p:nvPr/>
        </p:nvSpPr>
        <p:spPr>
          <a:xfrm>
            <a:off x="6163544"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18"/>
          <p:cNvSpPr/>
          <p:nvPr/>
        </p:nvSpPr>
        <p:spPr>
          <a:xfrm>
            <a:off x="6742425" y="3408600"/>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18"/>
          <p:cNvSpPr/>
          <p:nvPr/>
        </p:nvSpPr>
        <p:spPr>
          <a:xfrm>
            <a:off x="4426900"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18"/>
          <p:cNvSpPr/>
          <p:nvPr/>
        </p:nvSpPr>
        <p:spPr>
          <a:xfrm>
            <a:off x="5005781"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18"/>
          <p:cNvSpPr/>
          <p:nvPr/>
        </p:nvSpPr>
        <p:spPr>
          <a:xfrm>
            <a:off x="5584662"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18"/>
          <p:cNvSpPr/>
          <p:nvPr/>
        </p:nvSpPr>
        <p:spPr>
          <a:xfrm>
            <a:off x="6163544"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18"/>
          <p:cNvSpPr/>
          <p:nvPr/>
        </p:nvSpPr>
        <p:spPr>
          <a:xfrm>
            <a:off x="6742425" y="42326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18"/>
          <p:cNvSpPr/>
          <p:nvPr/>
        </p:nvSpPr>
        <p:spPr>
          <a:xfrm>
            <a:off x="4426900"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18"/>
          <p:cNvSpPr/>
          <p:nvPr/>
        </p:nvSpPr>
        <p:spPr>
          <a:xfrm>
            <a:off x="5005781"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18"/>
          <p:cNvSpPr/>
          <p:nvPr/>
        </p:nvSpPr>
        <p:spPr>
          <a:xfrm>
            <a:off x="5584662"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18"/>
          <p:cNvSpPr/>
          <p:nvPr/>
        </p:nvSpPr>
        <p:spPr>
          <a:xfrm>
            <a:off x="6163544"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18"/>
          <p:cNvSpPr/>
          <p:nvPr/>
        </p:nvSpPr>
        <p:spPr>
          <a:xfrm>
            <a:off x="6742425" y="5056788"/>
            <a:ext cx="579000" cy="8241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18"/>
          <p:cNvSpPr/>
          <p:nvPr/>
        </p:nvSpPr>
        <p:spPr>
          <a:xfrm>
            <a:off x="4426900"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18"/>
          <p:cNvSpPr/>
          <p:nvPr/>
        </p:nvSpPr>
        <p:spPr>
          <a:xfrm>
            <a:off x="5005781"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18"/>
          <p:cNvSpPr/>
          <p:nvPr/>
        </p:nvSpPr>
        <p:spPr>
          <a:xfrm>
            <a:off x="5584662"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18"/>
          <p:cNvSpPr/>
          <p:nvPr/>
        </p:nvSpPr>
        <p:spPr>
          <a:xfrm>
            <a:off x="6163544"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18"/>
          <p:cNvSpPr/>
          <p:nvPr/>
        </p:nvSpPr>
        <p:spPr>
          <a:xfrm>
            <a:off x="6742425" y="5880903"/>
            <a:ext cx="579000" cy="1010400"/>
          </a:xfrm>
          <a:prstGeom prst="rect">
            <a:avLst/>
          </a:prstGeom>
          <a:solidFill>
            <a:srgbClr val="F6F0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18"/>
          <p:cNvSpPr/>
          <p:nvPr/>
        </p:nvSpPr>
        <p:spPr>
          <a:xfrm>
            <a:off x="450950" y="17604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18"/>
          <p:cNvSpPr txBox="1"/>
          <p:nvPr/>
        </p:nvSpPr>
        <p:spPr>
          <a:xfrm>
            <a:off x="742200" y="1957050"/>
            <a:ext cx="35259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In general, how productive are your agents?</a:t>
            </a:r>
            <a:endParaRPr sz="1300">
              <a:solidFill>
                <a:schemeClr val="dk2"/>
              </a:solidFill>
              <a:latin typeface="IBM Plex Sans"/>
              <a:ea typeface="IBM Plex Sans"/>
              <a:cs typeface="IBM Plex Sans"/>
              <a:sym typeface="IBM Plex Sans"/>
            </a:endParaRPr>
          </a:p>
        </p:txBody>
      </p:sp>
      <p:sp>
        <p:nvSpPr>
          <p:cNvPr id="333" name="Google Shape;333;p18"/>
          <p:cNvSpPr/>
          <p:nvPr/>
        </p:nvSpPr>
        <p:spPr>
          <a:xfrm>
            <a:off x="450800" y="25845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18"/>
          <p:cNvSpPr txBox="1"/>
          <p:nvPr/>
        </p:nvSpPr>
        <p:spPr>
          <a:xfrm>
            <a:off x="742200" y="26973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show an aptitude for creative problem-solving?</a:t>
            </a:r>
            <a:endParaRPr sz="1300">
              <a:solidFill>
                <a:schemeClr val="dk2"/>
              </a:solidFill>
              <a:latin typeface="IBM Plex Sans"/>
              <a:ea typeface="IBM Plex Sans"/>
              <a:cs typeface="IBM Plex Sans"/>
              <a:sym typeface="IBM Plex Sans"/>
            </a:endParaRPr>
          </a:p>
        </p:txBody>
      </p:sp>
      <p:sp>
        <p:nvSpPr>
          <p:cNvPr id="335" name="Google Shape;335;p18"/>
          <p:cNvSpPr/>
          <p:nvPr/>
        </p:nvSpPr>
        <p:spPr>
          <a:xfrm>
            <a:off x="451100" y="34086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18"/>
          <p:cNvSpPr/>
          <p:nvPr/>
        </p:nvSpPr>
        <p:spPr>
          <a:xfrm>
            <a:off x="451175" y="42327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18"/>
          <p:cNvSpPr txBox="1"/>
          <p:nvPr/>
        </p:nvSpPr>
        <p:spPr>
          <a:xfrm>
            <a:off x="742200" y="4345500"/>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your agents show a commitment to improving their individual performance?</a:t>
            </a:r>
            <a:endParaRPr sz="1300">
              <a:solidFill>
                <a:schemeClr val="dk2"/>
              </a:solidFill>
              <a:latin typeface="IBM Plex Sans"/>
              <a:ea typeface="IBM Plex Sans"/>
              <a:cs typeface="IBM Plex Sans"/>
              <a:sym typeface="IBM Plex Sans"/>
            </a:endParaRPr>
          </a:p>
        </p:txBody>
      </p:sp>
      <p:sp>
        <p:nvSpPr>
          <p:cNvPr id="338" name="Google Shape;338;p18"/>
          <p:cNvSpPr/>
          <p:nvPr/>
        </p:nvSpPr>
        <p:spPr>
          <a:xfrm>
            <a:off x="451100" y="5056800"/>
            <a:ext cx="3975900" cy="824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18"/>
          <p:cNvSpPr txBox="1"/>
          <p:nvPr/>
        </p:nvSpPr>
        <p:spPr>
          <a:xfrm>
            <a:off x="742200" y="3521388"/>
            <a:ext cx="35259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Are your agents effective at time management?</a:t>
            </a:r>
            <a:endParaRPr sz="1300">
              <a:solidFill>
                <a:schemeClr val="dk2"/>
              </a:solidFill>
              <a:latin typeface="IBM Plex Sans"/>
              <a:ea typeface="IBM Plex Sans"/>
              <a:cs typeface="IBM Plex Sans"/>
              <a:sym typeface="IBM Plex Sans"/>
            </a:endParaRPr>
          </a:p>
        </p:txBody>
      </p:sp>
      <p:sp>
        <p:nvSpPr>
          <p:cNvPr id="340" name="Google Shape;340;p18"/>
          <p:cNvSpPr txBox="1"/>
          <p:nvPr/>
        </p:nvSpPr>
        <p:spPr>
          <a:xfrm>
            <a:off x="742200" y="5253450"/>
            <a:ext cx="35259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Are your agents effective at multitasking?</a:t>
            </a:r>
            <a:endParaRPr sz="1300">
              <a:solidFill>
                <a:schemeClr val="dk2"/>
              </a:solidFill>
              <a:latin typeface="IBM Plex Sans"/>
              <a:ea typeface="IBM Plex Sans"/>
              <a:cs typeface="IBM Plex Sans"/>
              <a:sym typeface="IBM Plex Sans"/>
            </a:endParaRPr>
          </a:p>
        </p:txBody>
      </p:sp>
      <p:sp>
        <p:nvSpPr>
          <p:cNvPr id="341" name="Google Shape;341;p18"/>
          <p:cNvSpPr/>
          <p:nvPr/>
        </p:nvSpPr>
        <p:spPr>
          <a:xfrm>
            <a:off x="451100" y="5880900"/>
            <a:ext cx="3975900" cy="1010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18"/>
          <p:cNvSpPr txBox="1"/>
          <p:nvPr/>
        </p:nvSpPr>
        <p:spPr>
          <a:xfrm>
            <a:off x="742200" y="5993600"/>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Do agents display an aptitude for being proactive and solving customer issues before they start?</a:t>
            </a:r>
            <a:endParaRPr sz="1300">
              <a:solidFill>
                <a:schemeClr val="dk2"/>
              </a:solidFill>
              <a:latin typeface="IBM Plex Sans"/>
              <a:ea typeface="IBM Plex Sans"/>
              <a:cs typeface="IBM Plex Sans"/>
              <a:sym typeface="IBM Plex Sans"/>
            </a:endParaRPr>
          </a:p>
        </p:txBody>
      </p:sp>
      <p:sp>
        <p:nvSpPr>
          <p:cNvPr id="343" name="Google Shape;343;p18"/>
          <p:cNvSpPr/>
          <p:nvPr/>
        </p:nvSpPr>
        <p:spPr>
          <a:xfrm>
            <a:off x="450750" y="6891401"/>
            <a:ext cx="39759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18"/>
          <p:cNvSpPr/>
          <p:nvPr/>
        </p:nvSpPr>
        <p:spPr>
          <a:xfrm>
            <a:off x="4426650" y="6891400"/>
            <a:ext cx="2894400" cy="1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18"/>
          <p:cNvSpPr/>
          <p:nvPr/>
        </p:nvSpPr>
        <p:spPr>
          <a:xfrm>
            <a:off x="451050" y="6891975"/>
            <a:ext cx="3975900" cy="647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18"/>
          <p:cNvSpPr txBox="1"/>
          <p:nvPr>
            <p:ph type="ctrTitle"/>
          </p:nvPr>
        </p:nvSpPr>
        <p:spPr>
          <a:xfrm>
            <a:off x="742200" y="7004949"/>
            <a:ext cx="35259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Notes</a:t>
            </a:r>
            <a:endParaRPr sz="2000">
              <a:solidFill>
                <a:srgbClr val="FFFAF2"/>
              </a:solidFill>
              <a:latin typeface="IBM Plex Sans Medium"/>
              <a:ea typeface="IBM Plex Sans Medium"/>
              <a:cs typeface="IBM Plex Sans Medium"/>
              <a:sym typeface="IBM Plex Sans Medium"/>
            </a:endParaRPr>
          </a:p>
        </p:txBody>
      </p:sp>
      <p:sp>
        <p:nvSpPr>
          <p:cNvPr id="347" name="Google Shape;347;p18"/>
          <p:cNvSpPr/>
          <p:nvPr/>
        </p:nvSpPr>
        <p:spPr>
          <a:xfrm>
            <a:off x="4426650" y="6891975"/>
            <a:ext cx="2894400" cy="647100"/>
          </a:xfrm>
          <a:prstGeom prst="rect">
            <a:avLst/>
          </a:prstGeom>
          <a:solidFill>
            <a:srgbClr val="9A44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18"/>
          <p:cNvSpPr txBox="1"/>
          <p:nvPr>
            <p:ph type="ctrTitle"/>
          </p:nvPr>
        </p:nvSpPr>
        <p:spPr>
          <a:xfrm>
            <a:off x="4721225" y="7004950"/>
            <a:ext cx="2021400" cy="461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000">
                <a:solidFill>
                  <a:srgbClr val="FFFAF2"/>
                </a:solidFill>
                <a:latin typeface="IBM Plex Sans Medium"/>
                <a:ea typeface="IBM Plex Sans Medium"/>
                <a:cs typeface="IBM Plex Sans Medium"/>
                <a:sym typeface="IBM Plex Sans Medium"/>
              </a:rPr>
              <a:t>Total</a:t>
            </a:r>
            <a:endParaRPr sz="2000">
              <a:solidFill>
                <a:srgbClr val="FFFAF2"/>
              </a:solidFill>
              <a:latin typeface="IBM Plex Sans Medium"/>
              <a:ea typeface="IBM Plex Sans Medium"/>
              <a:cs typeface="IBM Plex Sans Medium"/>
              <a:sym typeface="IBM Plex Sans Medium"/>
            </a:endParaRPr>
          </a:p>
        </p:txBody>
      </p:sp>
      <p:sp>
        <p:nvSpPr>
          <p:cNvPr id="349" name="Google Shape;349;p18"/>
          <p:cNvSpPr txBox="1"/>
          <p:nvPr/>
        </p:nvSpPr>
        <p:spPr>
          <a:xfrm>
            <a:off x="742200" y="7652350"/>
            <a:ext cx="35259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
        <p:nvSpPr>
          <p:cNvPr id="350" name="Google Shape;350;p18"/>
          <p:cNvSpPr txBox="1"/>
          <p:nvPr/>
        </p:nvSpPr>
        <p:spPr>
          <a:xfrm>
            <a:off x="4721225" y="7652350"/>
            <a:ext cx="24738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6"/>
        </a:solidFill>
      </p:bgPr>
    </p:bg>
    <p:spTree>
      <p:nvGrpSpPr>
        <p:cNvPr id="354" name="Shape 354"/>
        <p:cNvGrpSpPr/>
        <p:nvPr/>
      </p:nvGrpSpPr>
      <p:grpSpPr>
        <a:xfrm>
          <a:off x="0" y="0"/>
          <a:ext cx="0" cy="0"/>
          <a:chOff x="0" y="0"/>
          <a:chExt cx="0" cy="0"/>
        </a:xfrm>
      </p:grpSpPr>
      <p:pic>
        <p:nvPicPr>
          <p:cNvPr id="355" name="Google Shape;355;p19"/>
          <p:cNvPicPr preferRelativeResize="0"/>
          <p:nvPr/>
        </p:nvPicPr>
        <p:blipFill>
          <a:blip r:embed="rId3">
            <a:alphaModFix/>
          </a:blip>
          <a:stretch>
            <a:fillRect/>
          </a:stretch>
        </p:blipFill>
        <p:spPr>
          <a:xfrm>
            <a:off x="448050" y="9473988"/>
            <a:ext cx="228600" cy="182880"/>
          </a:xfrm>
          <a:prstGeom prst="rect">
            <a:avLst/>
          </a:prstGeom>
          <a:noFill/>
          <a:ln>
            <a:noFill/>
          </a:ln>
        </p:spPr>
      </p:pic>
      <p:sp>
        <p:nvSpPr>
          <p:cNvPr id="356" name="Google Shape;356;p19"/>
          <p:cNvSpPr/>
          <p:nvPr/>
        </p:nvSpPr>
        <p:spPr>
          <a:xfrm>
            <a:off x="451050" y="445500"/>
            <a:ext cx="6870300" cy="6721200"/>
          </a:xfrm>
          <a:prstGeom prst="rect">
            <a:avLst/>
          </a:prstGeom>
          <a:solidFill>
            <a:srgbClr val="FFFFFF"/>
          </a:solidFill>
          <a:ln>
            <a:noFill/>
          </a:ln>
          <a:effectLst>
            <a:outerShdw blurRad="171450" rotWithShape="0" dir="5400000" dist="26802">
              <a:srgbClr val="16140C">
                <a:alpha val="14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357" name="Google Shape;357;p19"/>
          <p:cNvSpPr txBox="1"/>
          <p:nvPr/>
        </p:nvSpPr>
        <p:spPr>
          <a:xfrm>
            <a:off x="451025" y="445500"/>
            <a:ext cx="6870300" cy="884100"/>
          </a:xfrm>
          <a:prstGeom prst="rect">
            <a:avLst/>
          </a:prstGeom>
          <a:solidFill>
            <a:srgbClr val="16140C"/>
          </a:solidFill>
          <a:ln cap="flat" cmpd="sng" w="9525">
            <a:solidFill>
              <a:srgbClr val="4F493A"/>
            </a:solidFill>
            <a:prstDash val="solid"/>
            <a:round/>
            <a:headEnd len="sm" w="sm" type="none"/>
            <a:tailEnd len="sm" w="sm" type="none"/>
          </a:ln>
        </p:spPr>
        <p:txBody>
          <a:bodyPr anchorCtr="0" anchor="ctr" bIns="91425" lIns="91425" spcFirstLastPara="1" rIns="91425" wrap="square" tIns="91425">
            <a:normAutofit/>
          </a:bodyPr>
          <a:lstStyle/>
          <a:p>
            <a:pPr indent="-457200" lvl="0" marL="548640" marR="457200" rtl="0" algn="l">
              <a:lnSpc>
                <a:spcPct val="90000"/>
              </a:lnSpc>
              <a:spcBef>
                <a:spcPts val="0"/>
              </a:spcBef>
              <a:spcAft>
                <a:spcPts val="0"/>
              </a:spcAft>
              <a:buNone/>
            </a:pPr>
            <a:r>
              <a:rPr lang="en" sz="3000">
                <a:solidFill>
                  <a:srgbClr val="FFFAF2"/>
                </a:solidFill>
                <a:latin typeface="IBM Plex Sans Medium"/>
                <a:ea typeface="IBM Plex Sans Medium"/>
                <a:cs typeface="IBM Plex Sans Medium"/>
                <a:sym typeface="IBM Plex Sans Medium"/>
              </a:rPr>
              <a:t> Results: Tally up your score</a:t>
            </a:r>
            <a:endParaRPr sz="3000">
              <a:solidFill>
                <a:srgbClr val="FFFAF2"/>
              </a:solidFill>
              <a:latin typeface="IBM Plex Sans Medium"/>
              <a:ea typeface="IBM Plex Sans Medium"/>
              <a:cs typeface="IBM Plex Sans Medium"/>
              <a:sym typeface="IBM Plex Sans Medium"/>
            </a:endParaRPr>
          </a:p>
        </p:txBody>
      </p:sp>
      <p:sp>
        <p:nvSpPr>
          <p:cNvPr id="358" name="Google Shape;358;p19"/>
          <p:cNvSpPr txBox="1"/>
          <p:nvPr/>
        </p:nvSpPr>
        <p:spPr>
          <a:xfrm>
            <a:off x="742200" y="9396075"/>
            <a:ext cx="42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81610"/>
                </a:solidFill>
                <a:latin typeface="IBM Plex Sans"/>
                <a:ea typeface="IBM Plex Sans"/>
                <a:cs typeface="IBM Plex Sans"/>
                <a:sym typeface="IBM Plex Sans"/>
              </a:rPr>
              <a:t>CUSTOMER SERVICE TEAM EVALUATION SCORE CARD</a:t>
            </a:r>
            <a:endParaRPr sz="1000">
              <a:latin typeface="IBM Plex Sans"/>
              <a:ea typeface="IBM Plex Sans"/>
              <a:cs typeface="IBM Plex Sans"/>
              <a:sym typeface="IBM Plex Sans"/>
            </a:endParaRPr>
          </a:p>
        </p:txBody>
      </p:sp>
      <p:sp>
        <p:nvSpPr>
          <p:cNvPr id="359" name="Google Shape;359;p19"/>
          <p:cNvSpPr txBox="1"/>
          <p:nvPr>
            <p:ph idx="12" type="sldNum"/>
          </p:nvPr>
        </p:nvSpPr>
        <p:spPr>
          <a:xfrm>
            <a:off x="6947350" y="9241875"/>
            <a:ext cx="373800" cy="64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a:solidFill>
                  <a:srgbClr val="181610"/>
                </a:solidFill>
                <a:latin typeface="IBM Plex Sans Medium"/>
                <a:ea typeface="IBM Plex Sans Medium"/>
                <a:cs typeface="IBM Plex Sans Medium"/>
                <a:sym typeface="IBM Plex Sans Medium"/>
              </a:rPr>
              <a:t>7</a:t>
            </a:r>
            <a:endParaRPr sz="1400">
              <a:solidFill>
                <a:srgbClr val="181610"/>
              </a:solidFill>
              <a:latin typeface="Playfair Display ExtraBold"/>
              <a:ea typeface="Playfair Display ExtraBold"/>
              <a:cs typeface="Playfair Display ExtraBold"/>
              <a:sym typeface="Playfair Display ExtraBold"/>
            </a:endParaRPr>
          </a:p>
        </p:txBody>
      </p:sp>
      <p:sp>
        <p:nvSpPr>
          <p:cNvPr id="360" name="Google Shape;360;p19"/>
          <p:cNvSpPr/>
          <p:nvPr/>
        </p:nvSpPr>
        <p:spPr>
          <a:xfrm>
            <a:off x="450800" y="1329600"/>
            <a:ext cx="6870300" cy="1679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19"/>
          <p:cNvSpPr txBox="1"/>
          <p:nvPr/>
        </p:nvSpPr>
        <p:spPr>
          <a:xfrm>
            <a:off x="672050" y="1666200"/>
            <a:ext cx="6428400" cy="8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500">
                <a:solidFill>
                  <a:schemeClr val="dk2"/>
                </a:solidFill>
                <a:latin typeface="IBM Plex Sans"/>
                <a:ea typeface="IBM Plex Sans"/>
                <a:cs typeface="IBM Plex Sans"/>
                <a:sym typeface="IBM Plex Sans"/>
              </a:rPr>
              <a:t>If your team scored 108-120:</a:t>
            </a:r>
            <a:endParaRPr b="1" sz="1500">
              <a:solidFill>
                <a:schemeClr val="dk2"/>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sz="1300">
              <a:solidFill>
                <a:schemeClr val="dk2"/>
              </a:solidFill>
              <a:latin typeface="IBM Plex Sans"/>
              <a:ea typeface="IBM Plex Sans"/>
              <a:cs typeface="IBM Plex Sans"/>
              <a:sym typeface="IBM Plex Sans"/>
            </a:endParaRPr>
          </a:p>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Your team is likely providing excellent customer service. Keep note of what’s working and look for opportunities to improve your service.</a:t>
            </a:r>
            <a:endParaRPr sz="1300">
              <a:solidFill>
                <a:schemeClr val="dk2"/>
              </a:solidFill>
              <a:latin typeface="IBM Plex Sans"/>
              <a:ea typeface="IBM Plex Sans"/>
              <a:cs typeface="IBM Plex Sans"/>
              <a:sym typeface="IBM Plex Sans"/>
            </a:endParaRPr>
          </a:p>
        </p:txBody>
      </p:sp>
      <p:sp>
        <p:nvSpPr>
          <p:cNvPr id="362" name="Google Shape;362;p19"/>
          <p:cNvSpPr/>
          <p:nvPr/>
        </p:nvSpPr>
        <p:spPr>
          <a:xfrm>
            <a:off x="450800" y="3008700"/>
            <a:ext cx="6870300" cy="20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19"/>
          <p:cNvSpPr txBox="1"/>
          <p:nvPr/>
        </p:nvSpPr>
        <p:spPr>
          <a:xfrm>
            <a:off x="672050" y="3345300"/>
            <a:ext cx="6428400" cy="14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latin typeface="IBM Plex Sans"/>
                <a:ea typeface="IBM Plex Sans"/>
                <a:cs typeface="IBM Plex Sans"/>
                <a:sym typeface="IBM Plex Sans"/>
              </a:rPr>
              <a:t>If your team scored 84-107:</a:t>
            </a:r>
            <a:endParaRPr b="1" sz="1500">
              <a:solidFill>
                <a:schemeClr val="dk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Your customer service team could use some evaluation. </a:t>
            </a:r>
            <a:r>
              <a:rPr lang="en" sz="1300">
                <a:solidFill>
                  <a:schemeClr val="dk2"/>
                </a:solidFill>
                <a:latin typeface="IBM Plex Sans"/>
                <a:ea typeface="IBM Plex Sans"/>
                <a:cs typeface="IBM Plex Sans"/>
                <a:sym typeface="IBM Plex Sans"/>
              </a:rPr>
              <a:t>Use data to pinpoint areas where your team is struggling</a:t>
            </a:r>
            <a:r>
              <a:rPr lang="en" sz="1300">
                <a:solidFill>
                  <a:schemeClr val="dk2"/>
                </a:solidFill>
                <a:latin typeface="IBM Plex Sans"/>
                <a:ea typeface="IBM Plex Sans"/>
                <a:cs typeface="IBM Plex Sans"/>
                <a:sym typeface="IBM Plex Sans"/>
              </a:rPr>
              <a:t>. For example, if your team’s customer satisfaction score (CSAT) is low—and they scored poorly in the communication or customer empathy section—that could indicate your agents need further training.</a:t>
            </a:r>
            <a:endParaRPr sz="1300">
              <a:solidFill>
                <a:schemeClr val="dk2"/>
              </a:solidFill>
              <a:latin typeface="IBM Plex Sans"/>
              <a:ea typeface="IBM Plex Sans"/>
              <a:cs typeface="IBM Plex Sans"/>
              <a:sym typeface="IBM Plex Sans"/>
            </a:endParaRPr>
          </a:p>
        </p:txBody>
      </p:sp>
      <p:sp>
        <p:nvSpPr>
          <p:cNvPr id="364" name="Google Shape;364;p19"/>
          <p:cNvSpPr/>
          <p:nvPr/>
        </p:nvSpPr>
        <p:spPr>
          <a:xfrm>
            <a:off x="450800" y="5087700"/>
            <a:ext cx="6870300" cy="20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p19"/>
          <p:cNvSpPr txBox="1"/>
          <p:nvPr/>
        </p:nvSpPr>
        <p:spPr>
          <a:xfrm>
            <a:off x="676650" y="5424300"/>
            <a:ext cx="6122100" cy="14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latin typeface="IBM Plex Sans"/>
                <a:ea typeface="IBM Plex Sans"/>
                <a:cs typeface="IBM Plex Sans"/>
                <a:sym typeface="IBM Plex Sans"/>
              </a:rPr>
              <a:t>If your team scored 83 or less:</a:t>
            </a:r>
            <a:endParaRPr b="1" sz="1500">
              <a:solidFill>
                <a:schemeClr val="dk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chemeClr val="dk2"/>
              </a:solidFill>
              <a:latin typeface="IBM Plex Sans"/>
              <a:ea typeface="IBM Plex Sans"/>
              <a:cs typeface="IBM Plex Sans"/>
              <a:sym typeface="IBM Plex Sans"/>
            </a:endParaRPr>
          </a:p>
          <a:p>
            <a:pPr indent="0" lvl="0" marL="0" rtl="0" algn="l">
              <a:spcBef>
                <a:spcPts val="0"/>
              </a:spcBef>
              <a:spcAft>
                <a:spcPts val="0"/>
              </a:spcAft>
              <a:buNone/>
            </a:pPr>
            <a:r>
              <a:rPr lang="en" sz="1300">
                <a:solidFill>
                  <a:schemeClr val="dk2"/>
                </a:solidFill>
                <a:latin typeface="IBM Plex Sans"/>
                <a:ea typeface="IBM Plex Sans"/>
                <a:cs typeface="IBM Plex Sans"/>
                <a:sym typeface="IBM Plex Sans"/>
              </a:rPr>
              <a:t>Your customer service team needs improvement. Evaluate every aspect of your business to identify the areas that require immediate attention. Consider instituting weekly or monthly training programs to help your team become more proficient and capable.</a:t>
            </a:r>
            <a:endParaRPr sz="1300">
              <a:solidFill>
                <a:schemeClr val="dk2"/>
              </a:solidFill>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